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avi" ContentType="video/avi"/>
  <Default Extension="tif" ContentType="image/tif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tags/tag1.xml" ContentType="application/vnd.openxmlformats-officedocument.presentationml.tags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80"/>
  </p:notesMasterIdLst>
  <p:sldIdLst>
    <p:sldId id="257" r:id="rId2"/>
    <p:sldId id="259" r:id="rId3"/>
    <p:sldId id="261" r:id="rId4"/>
    <p:sldId id="262" r:id="rId5"/>
    <p:sldId id="263" r:id="rId6"/>
    <p:sldId id="265" r:id="rId7"/>
    <p:sldId id="264" r:id="rId8"/>
    <p:sldId id="266" r:id="rId9"/>
    <p:sldId id="267" r:id="rId10"/>
    <p:sldId id="268" r:id="rId11"/>
    <p:sldId id="269" r:id="rId12"/>
    <p:sldId id="270" r:id="rId13"/>
    <p:sldId id="271" r:id="rId14"/>
    <p:sldId id="272" r:id="rId15"/>
    <p:sldId id="273" r:id="rId16"/>
    <p:sldId id="274" r:id="rId17"/>
    <p:sldId id="275" r:id="rId18"/>
    <p:sldId id="276" r:id="rId19"/>
    <p:sldId id="277" r:id="rId20"/>
    <p:sldId id="278" r:id="rId21"/>
    <p:sldId id="279" r:id="rId22"/>
    <p:sldId id="280" r:id="rId23"/>
    <p:sldId id="282" r:id="rId24"/>
    <p:sldId id="281" r:id="rId25"/>
    <p:sldId id="283" r:id="rId26"/>
    <p:sldId id="290" r:id="rId27"/>
    <p:sldId id="284" r:id="rId28"/>
    <p:sldId id="285" r:id="rId29"/>
    <p:sldId id="286" r:id="rId30"/>
    <p:sldId id="287" r:id="rId31"/>
    <p:sldId id="288" r:id="rId32"/>
    <p:sldId id="289" r:id="rId33"/>
    <p:sldId id="292" r:id="rId34"/>
    <p:sldId id="293" r:id="rId35"/>
    <p:sldId id="294" r:id="rId36"/>
    <p:sldId id="295" r:id="rId37"/>
    <p:sldId id="296" r:id="rId38"/>
    <p:sldId id="297" r:id="rId39"/>
    <p:sldId id="298" r:id="rId40"/>
    <p:sldId id="299" r:id="rId41"/>
    <p:sldId id="300" r:id="rId42"/>
    <p:sldId id="301" r:id="rId43"/>
    <p:sldId id="312" r:id="rId44"/>
    <p:sldId id="313" r:id="rId45"/>
    <p:sldId id="314" r:id="rId46"/>
    <p:sldId id="315" r:id="rId47"/>
    <p:sldId id="316" r:id="rId48"/>
    <p:sldId id="317" r:id="rId49"/>
    <p:sldId id="318" r:id="rId50"/>
    <p:sldId id="302" r:id="rId51"/>
    <p:sldId id="303" r:id="rId52"/>
    <p:sldId id="304" r:id="rId53"/>
    <p:sldId id="305" r:id="rId54"/>
    <p:sldId id="306" r:id="rId55"/>
    <p:sldId id="307" r:id="rId56"/>
    <p:sldId id="308" r:id="rId57"/>
    <p:sldId id="309" r:id="rId58"/>
    <p:sldId id="310" r:id="rId59"/>
    <p:sldId id="311" r:id="rId60"/>
    <p:sldId id="319" r:id="rId61"/>
    <p:sldId id="320" r:id="rId62"/>
    <p:sldId id="321" r:id="rId63"/>
    <p:sldId id="322" r:id="rId64"/>
    <p:sldId id="323" r:id="rId65"/>
    <p:sldId id="324" r:id="rId66"/>
    <p:sldId id="325" r:id="rId67"/>
    <p:sldId id="328" r:id="rId68"/>
    <p:sldId id="326" r:id="rId69"/>
    <p:sldId id="337" r:id="rId70"/>
    <p:sldId id="327" r:id="rId71"/>
    <p:sldId id="336" r:id="rId72"/>
    <p:sldId id="329" r:id="rId73"/>
    <p:sldId id="330" r:id="rId74"/>
    <p:sldId id="331" r:id="rId75"/>
    <p:sldId id="332" r:id="rId76"/>
    <p:sldId id="333" r:id="rId77"/>
    <p:sldId id="334" r:id="rId78"/>
    <p:sldId id="335" r:id="rId7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30" d="100"/>
          <a:sy n="130" d="100"/>
        </p:scale>
        <p:origin x="-1074" y="4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84" Type="http://schemas.openxmlformats.org/officeDocument/2006/relationships/tableStyles" Target="tableStyle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0172581-43CA-4EA6-AE18-58AC4A073492}" type="datetimeFigureOut">
              <a:rPr lang="en-US" smtClean="0"/>
              <a:t>1/25/2011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E1B3696-EF2D-4AD3-B9A8-AD2AD8EB2C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5517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01ABB7E-EF02-449B-AA4F-D1AFC3E1DCE7}" type="slidenum">
              <a:rPr lang="en-US">
                <a:latin typeface="Arial" pitchFamily="-48" charset="0"/>
                <a:ea typeface="ＭＳ Ｐゴシック" pitchFamily="-48" charset="-128"/>
                <a:cs typeface="ＭＳ Ｐゴシック" pitchFamily="-48" charset="-128"/>
              </a:rPr>
              <a:pPr/>
              <a:t>1</a:t>
            </a:fld>
            <a:endParaRPr lang="en-US">
              <a:latin typeface="Arial" pitchFamily="-48" charset="0"/>
              <a:ea typeface="ＭＳ Ｐゴシック" pitchFamily="-48" charset="-128"/>
              <a:cs typeface="ＭＳ Ｐゴシック" pitchFamily="-48" charset="-128"/>
            </a:endParaRPr>
          </a:p>
        </p:txBody>
      </p:sp>
      <p:sp>
        <p:nvSpPr>
          <p:cNvPr id="174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4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>
              <a:latin typeface="Arial" pitchFamily="-48" charset="0"/>
              <a:ea typeface="ＭＳ Ｐゴシック" pitchFamily="-48" charset="-128"/>
              <a:cs typeface="ＭＳ Ｐゴシック" pitchFamily="-48" charset="-128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1B3696-EF2D-4AD3-B9A8-AD2AD8EB2C21}" type="slidenum">
              <a:rPr lang="en-US" smtClean="0"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268563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5221871-39B4-4DB7-9846-BA9078C04A2F}" type="slidenum">
              <a:rPr lang="en-US" smtClean="0"/>
              <a:pPr>
                <a:defRPr/>
              </a:pPr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68984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DA9971-CB6A-4525-9A02-AC8DC0EC4E2F}" type="slidenum">
              <a:rPr lang="en-US" smtClean="0"/>
              <a:pPr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631578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6" name="Rectangle 7"/>
          <p:cNvSpPr txBox="1">
            <a:spLocks noGrp="1"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16BF5C76-9B20-49E3-94CA-3D6C7DBF0B50}" type="slidenum">
              <a:rPr lang="en-US" sz="1200"/>
              <a:pPr algn="r"/>
              <a:t>27</a:t>
            </a:fld>
            <a:endParaRPr lang="en-US" sz="1200"/>
          </a:p>
        </p:txBody>
      </p:sp>
      <p:sp>
        <p:nvSpPr>
          <p:cNvPr id="1187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85863" y="696913"/>
            <a:ext cx="4546600" cy="3409950"/>
          </a:xfrm>
          <a:ln/>
        </p:spPr>
      </p:sp>
      <p:sp>
        <p:nvSpPr>
          <p:cNvPr id="11878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82650" y="4340225"/>
            <a:ext cx="5076825" cy="4106863"/>
          </a:xfrm>
          <a:noFill/>
          <a:ln/>
        </p:spPr>
        <p:txBody>
          <a:bodyPr/>
          <a:lstStyle/>
          <a:p>
            <a:pPr eaLnBrk="1" hangingPunct="1"/>
            <a:r>
              <a:rPr lang="en-US" smtClean="0">
                <a:latin typeface="Arial" pitchFamily="34" charset="0"/>
              </a:rPr>
              <a:t>RON</a:t>
            </a:r>
          </a:p>
          <a:p>
            <a:pPr eaLnBrk="1" hangingPunct="1"/>
            <a:endParaRPr lang="en-US" smtClean="0">
              <a:latin typeface="Arial" pitchFamily="34" charset="0"/>
            </a:endParaRPr>
          </a:p>
          <a:p>
            <a:pPr eaLnBrk="1" hangingPunct="1"/>
            <a:r>
              <a:rPr lang="en-US" smtClean="0">
                <a:latin typeface="Arial" pitchFamily="34" charset="0"/>
              </a:rPr>
              <a:t>“Garage” scene which has walls…</a:t>
            </a:r>
          </a:p>
          <a:p>
            <a:pPr eaLnBrk="1" hangingPunct="1"/>
            <a:endParaRPr lang="en-US" smtClean="0">
              <a:latin typeface="Arial" pitchFamily="34" charset="0"/>
            </a:endParaRPr>
          </a:p>
          <a:p>
            <a:pPr eaLnBrk="1" hangingPunct="1"/>
            <a:r>
              <a:rPr lang="en-US" smtClean="0">
                <a:latin typeface="Arial" pitchFamily="34" charset="0"/>
              </a:rPr>
              <a:t>I manually resized the scene to make it smaller and reposition the light to cast a long shadow to illustrate the point here</a:t>
            </a:r>
          </a:p>
          <a:p>
            <a:pPr eaLnBrk="1" hangingPunct="1"/>
            <a:endParaRPr lang="en-US" smtClean="0">
              <a:latin typeface="Arial" pitchFamily="34" charset="0"/>
            </a:endParaRPr>
          </a:p>
          <a:p>
            <a:pPr eaLnBrk="1" hangingPunct="1"/>
            <a:r>
              <a:rPr lang="en-US" smtClean="0">
                <a:latin typeface="Arial" pitchFamily="34" charset="0"/>
              </a:rPr>
              <a:t>NOTE the shadows on the walls</a:t>
            </a:r>
          </a:p>
          <a:p>
            <a:pPr eaLnBrk="1" hangingPunct="1"/>
            <a:endParaRPr lang="en-US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10" name="Rectangle 7"/>
          <p:cNvSpPr txBox="1">
            <a:spLocks noGrp="1"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F50C82EE-253E-48A0-9370-B8091CC649C5}" type="slidenum">
              <a:rPr lang="en-US" sz="1200"/>
              <a:pPr algn="r"/>
              <a:t>28</a:t>
            </a:fld>
            <a:endParaRPr lang="en-US" sz="1200"/>
          </a:p>
        </p:txBody>
      </p:sp>
      <p:sp>
        <p:nvSpPr>
          <p:cNvPr id="1198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85863" y="696913"/>
            <a:ext cx="4546600" cy="3409950"/>
          </a:xfrm>
          <a:ln/>
        </p:spPr>
      </p:sp>
      <p:sp>
        <p:nvSpPr>
          <p:cNvPr id="11981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82650" y="4340225"/>
            <a:ext cx="5076825" cy="4106863"/>
          </a:xfrm>
          <a:noFill/>
          <a:ln/>
        </p:spPr>
        <p:txBody>
          <a:bodyPr/>
          <a:lstStyle/>
          <a:p>
            <a:pPr eaLnBrk="1" hangingPunct="1"/>
            <a:r>
              <a:rPr lang="en-US" smtClean="0">
                <a:latin typeface="Arial" pitchFamily="34" charset="0"/>
              </a:rPr>
              <a:t>RON</a:t>
            </a:r>
          </a:p>
          <a:p>
            <a:pPr eaLnBrk="1" hangingPunct="1"/>
            <a:endParaRPr lang="en-US" smtClean="0">
              <a:latin typeface="Arial" pitchFamily="34" charset="0"/>
            </a:endParaRPr>
          </a:p>
          <a:p>
            <a:pPr eaLnBrk="1" hangingPunct="1"/>
            <a:r>
              <a:rPr lang="en-US" smtClean="0">
                <a:latin typeface="Arial" pitchFamily="34" charset="0"/>
              </a:rPr>
              <a:t>Removing the walls, we can still see the shadow on the floor</a:t>
            </a:r>
          </a:p>
          <a:p>
            <a:pPr eaLnBrk="1" hangingPunct="1"/>
            <a:endParaRPr lang="en-US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34" name="Rectangle 7"/>
          <p:cNvSpPr txBox="1">
            <a:spLocks noGrp="1"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7594A353-4C37-45CF-88FF-06F993279B7D}" type="slidenum">
              <a:rPr lang="en-US" sz="1200"/>
              <a:pPr algn="r"/>
              <a:t>29</a:t>
            </a:fld>
            <a:endParaRPr lang="en-US" sz="1200"/>
          </a:p>
        </p:txBody>
      </p:sp>
      <p:sp>
        <p:nvSpPr>
          <p:cNvPr id="1208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85863" y="696913"/>
            <a:ext cx="4546600" cy="3409950"/>
          </a:xfrm>
          <a:ln/>
        </p:spPr>
      </p:sp>
      <p:sp>
        <p:nvSpPr>
          <p:cNvPr id="12083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82650" y="4340225"/>
            <a:ext cx="5076825" cy="4106863"/>
          </a:xfrm>
          <a:noFill/>
          <a:ln/>
        </p:spPr>
        <p:txBody>
          <a:bodyPr/>
          <a:lstStyle/>
          <a:p>
            <a:pPr eaLnBrk="1" hangingPunct="1"/>
            <a:r>
              <a:rPr lang="en-US" smtClean="0">
                <a:latin typeface="Arial" pitchFamily="34" charset="0"/>
              </a:rPr>
              <a:t>RON</a:t>
            </a:r>
          </a:p>
          <a:p>
            <a:pPr eaLnBrk="1" hangingPunct="1"/>
            <a:endParaRPr lang="en-US" smtClean="0">
              <a:latin typeface="Arial" pitchFamily="34" charset="0"/>
            </a:endParaRPr>
          </a:p>
          <a:p>
            <a:pPr eaLnBrk="1" hangingPunct="1"/>
            <a:r>
              <a:rPr lang="en-US" smtClean="0">
                <a:latin typeface="Arial" pitchFamily="34" charset="0"/>
              </a:rPr>
              <a:t>Here it is with just a “shadow” floor.  Why is it important to understand this?</a:t>
            </a:r>
          </a:p>
          <a:p>
            <a:pPr eaLnBrk="1" hangingPunct="1"/>
            <a:endParaRPr lang="en-US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58" name="Rectangle 7"/>
          <p:cNvSpPr txBox="1">
            <a:spLocks noGrp="1"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2E1CCD24-8F62-451B-B8DB-4BA947B3F742}" type="slidenum">
              <a:rPr lang="en-US" sz="1200"/>
              <a:pPr algn="r"/>
              <a:t>30</a:t>
            </a:fld>
            <a:endParaRPr lang="en-US" sz="1200"/>
          </a:p>
        </p:txBody>
      </p:sp>
      <p:sp>
        <p:nvSpPr>
          <p:cNvPr id="1218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85863" y="696913"/>
            <a:ext cx="4546600" cy="3409950"/>
          </a:xfrm>
          <a:ln/>
        </p:spPr>
      </p:sp>
      <p:sp>
        <p:nvSpPr>
          <p:cNvPr id="12186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82650" y="4340225"/>
            <a:ext cx="5076825" cy="4106863"/>
          </a:xfrm>
          <a:noFill/>
          <a:ln/>
        </p:spPr>
        <p:txBody>
          <a:bodyPr/>
          <a:lstStyle/>
          <a:p>
            <a:pPr eaLnBrk="1" hangingPunct="1"/>
            <a:r>
              <a:rPr lang="en-US" dirty="0" smtClean="0">
                <a:latin typeface="Arial" pitchFamily="34" charset="0"/>
              </a:rPr>
              <a:t>RON</a:t>
            </a:r>
          </a:p>
          <a:p>
            <a:pPr eaLnBrk="1" hangingPunct="1"/>
            <a:endParaRPr lang="en-US" dirty="0" smtClean="0">
              <a:latin typeface="Arial" pitchFamily="34" charset="0"/>
            </a:endParaRPr>
          </a:p>
          <a:p>
            <a:pPr eaLnBrk="1" hangingPunct="1"/>
            <a:r>
              <a:rPr lang="en-US" dirty="0" smtClean="0">
                <a:latin typeface="Arial" pitchFamily="34" charset="0"/>
              </a:rPr>
              <a:t>In this case, you got a weird looking shadow.</a:t>
            </a:r>
          </a:p>
          <a:p>
            <a:pPr eaLnBrk="1" hangingPunct="1"/>
            <a:endParaRPr lang="en-US" dirty="0" smtClean="0">
              <a:latin typeface="Arial" pitchFamily="34" charset="0"/>
            </a:endParaRPr>
          </a:p>
          <a:p>
            <a:pPr eaLnBrk="1" hangingPunct="1"/>
            <a:r>
              <a:rPr lang="en-US" dirty="0" smtClean="0">
                <a:latin typeface="Arial" pitchFamily="34" charset="0"/>
              </a:rPr>
              <a:t>When the scene is added, the floor gets auto-positioned based on nearest XY, YZ, XZ plane.  But the locked directional light means that now the light is “lower” (in this case) resulting in a very long casted shadow.</a:t>
            </a:r>
          </a:p>
          <a:p>
            <a:pPr eaLnBrk="1" hangingPunct="1"/>
            <a:endParaRPr lang="en-US" dirty="0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82" name="Rectangle 7"/>
          <p:cNvSpPr txBox="1">
            <a:spLocks noGrp="1"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89F39996-80DC-46F2-8D82-16BF2EB16A4C}" type="slidenum">
              <a:rPr lang="en-US" sz="1200"/>
              <a:pPr algn="r"/>
              <a:t>31</a:t>
            </a:fld>
            <a:endParaRPr lang="en-US" sz="1200"/>
          </a:p>
        </p:txBody>
      </p:sp>
      <p:sp>
        <p:nvSpPr>
          <p:cNvPr id="1228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85863" y="696913"/>
            <a:ext cx="4546600" cy="3409950"/>
          </a:xfrm>
          <a:ln/>
        </p:spPr>
      </p:sp>
      <p:sp>
        <p:nvSpPr>
          <p:cNvPr id="12288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82650" y="4340225"/>
            <a:ext cx="5076825" cy="4106863"/>
          </a:xfrm>
          <a:noFill/>
          <a:ln/>
        </p:spPr>
        <p:txBody>
          <a:bodyPr/>
          <a:lstStyle/>
          <a:p>
            <a:pPr eaLnBrk="1" hangingPunct="1"/>
            <a:r>
              <a:rPr lang="en-US" smtClean="0">
                <a:latin typeface="Arial" pitchFamily="34" charset="0"/>
              </a:rPr>
              <a:t>RON</a:t>
            </a:r>
          </a:p>
          <a:p>
            <a:pPr eaLnBrk="1" hangingPunct="1"/>
            <a:endParaRPr lang="en-US" smtClean="0">
              <a:latin typeface="Arial" pitchFamily="34" charset="0"/>
            </a:endParaRPr>
          </a:p>
          <a:p>
            <a:pPr eaLnBrk="1" hangingPunct="1"/>
            <a:r>
              <a:rPr lang="en-US" smtClean="0">
                <a:latin typeface="Arial" pitchFamily="34" charset="0"/>
              </a:rPr>
              <a:t>To fix it… I can simply edit the light and drag it to a more appropriate position.</a:t>
            </a:r>
          </a:p>
          <a:p>
            <a:pPr eaLnBrk="1" hangingPunct="1"/>
            <a:endParaRPr lang="en-US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6" name="Rectangle 7"/>
          <p:cNvSpPr txBox="1">
            <a:spLocks noGrp="1"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5FA6EC2A-7C0B-4AE1-BECC-44D6B50F82A9}" type="slidenum">
              <a:rPr lang="en-US" sz="1200"/>
              <a:pPr algn="r"/>
              <a:t>32</a:t>
            </a:fld>
            <a:endParaRPr lang="en-US" sz="1200"/>
          </a:p>
        </p:txBody>
      </p:sp>
      <p:sp>
        <p:nvSpPr>
          <p:cNvPr id="1239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85863" y="696913"/>
            <a:ext cx="4546600" cy="3409950"/>
          </a:xfrm>
          <a:ln/>
        </p:spPr>
      </p:sp>
      <p:sp>
        <p:nvSpPr>
          <p:cNvPr id="12390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82650" y="4340225"/>
            <a:ext cx="5076825" cy="4106863"/>
          </a:xfrm>
          <a:noFill/>
          <a:ln/>
        </p:spPr>
        <p:txBody>
          <a:bodyPr/>
          <a:lstStyle/>
          <a:p>
            <a:pPr eaLnBrk="1" hangingPunct="1"/>
            <a:r>
              <a:rPr lang="en-US" smtClean="0">
                <a:latin typeface="Arial" pitchFamily="34" charset="0"/>
              </a:rPr>
              <a:t>RON</a:t>
            </a:r>
          </a:p>
          <a:p>
            <a:pPr eaLnBrk="1" hangingPunct="1"/>
            <a:endParaRPr lang="en-US" smtClean="0">
              <a:latin typeface="Arial" pitchFamily="34" charset="0"/>
            </a:endParaRPr>
          </a:p>
          <a:p>
            <a:pPr eaLnBrk="1" hangingPunct="1"/>
            <a:r>
              <a:rPr lang="en-US" smtClean="0">
                <a:latin typeface="Arial" pitchFamily="34" charset="0"/>
              </a:rPr>
              <a:t>Why locked?</a:t>
            </a:r>
          </a:p>
          <a:p>
            <a:pPr eaLnBrk="1" hangingPunct="1"/>
            <a:endParaRPr lang="en-US" smtClean="0">
              <a:latin typeface="Arial" pitchFamily="34" charset="0"/>
            </a:endParaRPr>
          </a:p>
          <a:p>
            <a:pPr eaLnBrk="1" hangingPunct="1"/>
            <a:r>
              <a:rPr lang="en-US" smtClean="0">
                <a:latin typeface="Arial" pitchFamily="34" charset="0"/>
              </a:rPr>
              <a:t>Floating lights “dance” and it can be cool, but also “distracting”</a:t>
            </a:r>
          </a:p>
          <a:p>
            <a:pPr eaLnBrk="1" hangingPunct="1"/>
            <a:endParaRPr lang="en-US" smtClean="0">
              <a:latin typeface="Arial" pitchFamily="34" charset="0"/>
            </a:endParaRPr>
          </a:p>
          <a:p>
            <a:pPr eaLnBrk="1" hangingPunct="1"/>
            <a:r>
              <a:rPr lang="en-US" smtClean="0">
                <a:latin typeface="Arial" pitchFamily="34" charset="0"/>
              </a:rPr>
              <a:t>Show videos of locked vs unlocked behavior…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533400" y="4800600"/>
            <a:ext cx="7391400" cy="762000"/>
          </a:xfrm>
        </p:spPr>
        <p:txBody>
          <a:bodyPr anchor="b"/>
          <a:lstStyle>
            <a:lvl1pPr algn="l">
              <a:lnSpc>
                <a:spcPct val="110000"/>
              </a:lnSpc>
              <a:defRPr sz="2500" b="1" baseline="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533400" y="5638800"/>
            <a:ext cx="7391400" cy="838200"/>
          </a:xfrm>
        </p:spPr>
        <p:txBody>
          <a:bodyPr/>
          <a:lstStyle>
            <a:lvl1pPr marL="0" algn="l">
              <a:lnSpc>
                <a:spcPct val="85000"/>
              </a:lnSpc>
              <a:buFontTx/>
              <a:buNone/>
              <a:defRPr sz="1500">
                <a:solidFill>
                  <a:schemeClr val="bg2"/>
                </a:solidFill>
              </a:defRPr>
            </a:lvl1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91300" y="152400"/>
            <a:ext cx="2019300" cy="63246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3400" y="152400"/>
            <a:ext cx="5905500" cy="63246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533400" y="1143000"/>
            <a:ext cx="8077200" cy="5181600"/>
          </a:xfrm>
        </p:spPr>
        <p:txBody>
          <a:bodyPr/>
          <a:lstStyle>
            <a:lvl1pPr>
              <a:defRPr>
                <a:solidFill>
                  <a:srgbClr val="4E4E4E"/>
                </a:solidFill>
              </a:defRPr>
            </a:lvl1pPr>
          </a:lstStyle>
          <a:p>
            <a:pPr lvl="0"/>
            <a:r>
              <a:rPr lang="en-US" noProof="0" smtClean="0"/>
              <a:t>Click icon to add chart</a:t>
            </a:r>
          </a:p>
        </p:txBody>
      </p:sp>
      <p:sp>
        <p:nvSpPr>
          <p:cNvPr id="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04800" y="152400"/>
            <a:ext cx="67056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0025" y="92075"/>
            <a:ext cx="8715375" cy="6858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201613" y="1296988"/>
            <a:ext cx="4241800" cy="487521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95813" y="1296988"/>
            <a:ext cx="4243387" cy="487521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>
          <a:xfrm>
            <a:off x="152400" y="6400800"/>
            <a:ext cx="1905000" cy="45720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fld id="{164A5412-6FC4-46DF-8FC3-47085229C2B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8592917"/>
      </p:ext>
    </p:extLst>
  </p:cSld>
  <p:clrMapOvr>
    <a:masterClrMapping/>
  </p:clrMapOvr>
  <p:transition>
    <p:wipe dir="r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200025" y="92075"/>
            <a:ext cx="8715375" cy="6858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201613" y="1296988"/>
            <a:ext cx="4241800" cy="236061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595813" y="1296988"/>
            <a:ext cx="4243387" cy="236061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201613" y="3810000"/>
            <a:ext cx="4241800" cy="2362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595813" y="3810000"/>
            <a:ext cx="4243387" cy="2362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0"/>
          </p:nvPr>
        </p:nvSpPr>
        <p:spPr>
          <a:xfrm>
            <a:off x="152400" y="6400800"/>
            <a:ext cx="1905000" cy="45720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fld id="{DE662883-5E4B-43F4-A1BB-1C94CBB4437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6243368"/>
      </p:ext>
    </p:extLst>
  </p:cSld>
  <p:clrMapOvr>
    <a:masterClrMapping/>
  </p:clrMapOvr>
  <p:transition>
    <p:wipe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32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33400" y="1295400"/>
            <a:ext cx="3962400" cy="5181600"/>
          </a:xfrm>
        </p:spPr>
        <p:txBody>
          <a:bodyPr/>
          <a:lstStyle>
            <a:lvl1pPr>
              <a:defRPr sz="2800">
                <a:solidFill>
                  <a:schemeClr val="bg2"/>
                </a:solidFill>
              </a:defRPr>
            </a:lvl1pPr>
            <a:lvl2pPr>
              <a:defRPr sz="2400">
                <a:solidFill>
                  <a:schemeClr val="bg2"/>
                </a:solidFill>
              </a:defRPr>
            </a:lvl2pPr>
            <a:lvl3pPr>
              <a:defRPr sz="2000">
                <a:solidFill>
                  <a:schemeClr val="bg2"/>
                </a:solidFill>
              </a:defRPr>
            </a:lvl3pPr>
            <a:lvl4pPr>
              <a:defRPr sz="1800">
                <a:solidFill>
                  <a:schemeClr val="bg2"/>
                </a:solidFill>
              </a:defRPr>
            </a:lvl4pPr>
            <a:lvl5pPr>
              <a:defRPr sz="1800">
                <a:solidFill>
                  <a:schemeClr val="bg2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95400"/>
            <a:ext cx="3962400" cy="5181600"/>
          </a:xfrm>
        </p:spPr>
        <p:txBody>
          <a:bodyPr/>
          <a:lstStyle>
            <a:lvl1pPr>
              <a:defRPr sz="2800">
                <a:solidFill>
                  <a:schemeClr val="bg2"/>
                </a:solidFill>
              </a:defRPr>
            </a:lvl1pPr>
            <a:lvl2pPr>
              <a:defRPr sz="2400">
                <a:solidFill>
                  <a:schemeClr val="bg2"/>
                </a:solidFill>
              </a:defRPr>
            </a:lvl2pPr>
            <a:lvl3pPr>
              <a:defRPr sz="2000">
                <a:solidFill>
                  <a:schemeClr val="bg2"/>
                </a:solidFill>
              </a:defRPr>
            </a:lvl3pPr>
            <a:lvl4pPr>
              <a:defRPr sz="1800">
                <a:solidFill>
                  <a:schemeClr val="bg2"/>
                </a:solidFill>
              </a:defRPr>
            </a:lvl4pPr>
            <a:lvl5pPr>
              <a:defRPr sz="1800">
                <a:solidFill>
                  <a:schemeClr val="bg2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>
                <a:solidFill>
                  <a:srgbClr val="4E4E4E"/>
                </a:solidFill>
              </a:defRPr>
            </a:lvl1pPr>
            <a:lvl2pPr>
              <a:defRPr sz="2000">
                <a:solidFill>
                  <a:srgbClr val="4E4E4E"/>
                </a:solidFill>
              </a:defRPr>
            </a:lvl2pPr>
            <a:lvl3pPr>
              <a:defRPr sz="1800">
                <a:solidFill>
                  <a:srgbClr val="4E4E4E"/>
                </a:solidFill>
              </a:defRPr>
            </a:lvl3pPr>
            <a:lvl4pPr>
              <a:defRPr sz="1600">
                <a:solidFill>
                  <a:srgbClr val="4E4E4E"/>
                </a:solidFill>
              </a:defRPr>
            </a:lvl4pPr>
            <a:lvl5pPr>
              <a:defRPr sz="1600">
                <a:solidFill>
                  <a:srgbClr val="4E4E4E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>
                <a:solidFill>
                  <a:srgbClr val="4E4E4E"/>
                </a:solidFill>
              </a:defRPr>
            </a:lvl1pPr>
            <a:lvl2pPr>
              <a:defRPr sz="2000">
                <a:solidFill>
                  <a:srgbClr val="4E4E4E"/>
                </a:solidFill>
              </a:defRPr>
            </a:lvl2pPr>
            <a:lvl3pPr>
              <a:defRPr sz="1800">
                <a:solidFill>
                  <a:srgbClr val="4E4E4E"/>
                </a:solidFill>
              </a:defRPr>
            </a:lvl3pPr>
            <a:lvl4pPr>
              <a:defRPr sz="1600">
                <a:solidFill>
                  <a:srgbClr val="4E4E4E"/>
                </a:solidFill>
              </a:defRPr>
            </a:lvl4pPr>
            <a:lvl5pPr>
              <a:defRPr sz="1600">
                <a:solidFill>
                  <a:srgbClr val="4E4E4E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304800" y="152400"/>
            <a:ext cx="6858000" cy="6096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447799"/>
            <a:ext cx="3008313" cy="1162050"/>
          </a:xfrm>
        </p:spPr>
        <p:txBody>
          <a:bodyPr anchor="b"/>
          <a:lstStyle>
            <a:lvl1pPr algn="l">
              <a:defRPr sz="2000" b="1">
                <a:solidFill>
                  <a:srgbClr val="F68B1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447800"/>
            <a:ext cx="5111750" cy="475614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609850"/>
            <a:ext cx="3008313" cy="35940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>
                <a:solidFill>
                  <a:srgbClr val="F68B1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1371599"/>
            <a:ext cx="5486400" cy="335597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6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04800" y="152400"/>
            <a:ext cx="67056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533400" y="1219200"/>
            <a:ext cx="8077200" cy="518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20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pitchFamily="108" charset="0"/>
          <a:ea typeface="ＭＳ Ｐゴシック" pitchFamily="108" charset="-128"/>
          <a:cs typeface="ＭＳ Ｐゴシック" pitchFamily="108" charset="-128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pitchFamily="108" charset="0"/>
          <a:ea typeface="ＭＳ Ｐゴシック" pitchFamily="108" charset="-128"/>
          <a:cs typeface="ＭＳ Ｐゴシック" pitchFamily="108" charset="-128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pitchFamily="108" charset="0"/>
          <a:ea typeface="ＭＳ Ｐゴシック" pitchFamily="108" charset="-128"/>
          <a:cs typeface="ＭＳ Ｐゴシック" pitchFamily="108" charset="-128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pitchFamily="108" charset="0"/>
          <a:ea typeface="ＭＳ Ｐゴシック" pitchFamily="108" charset="-128"/>
          <a:cs typeface="ＭＳ Ｐゴシック" pitchFamily="108" charset="-128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pitchFamily="108" charset="0"/>
          <a:ea typeface="ＭＳ Ｐゴシック" pitchFamily="108" charset="-128"/>
          <a:cs typeface="ＭＳ Ｐゴシック" pitchFamily="108" charset="-128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pitchFamily="108" charset="0"/>
          <a:ea typeface="ＭＳ Ｐゴシック" pitchFamily="108" charset="-128"/>
          <a:cs typeface="ＭＳ Ｐゴシック" pitchFamily="108" charset="-128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pitchFamily="108" charset="0"/>
          <a:ea typeface="ＭＳ Ｐゴシック" pitchFamily="108" charset="-128"/>
          <a:cs typeface="ＭＳ Ｐゴシック" pitchFamily="108" charset="-128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pitchFamily="108" charset="0"/>
          <a:ea typeface="ＭＳ Ｐゴシック" pitchFamily="108" charset="-128"/>
          <a:cs typeface="ＭＳ Ｐゴシック" pitchFamily="108" charset="-128"/>
        </a:defRPr>
      </a:lvl9pPr>
    </p:titleStyle>
    <p:bodyStyle>
      <a:lvl1pPr marL="164592" indent="-164592" algn="l" rtl="0" eaLnBrk="1" fontAlgn="base" hangingPunct="1">
        <a:lnSpc>
          <a:spcPct val="105000"/>
        </a:lnSpc>
        <a:spcBef>
          <a:spcPts val="432"/>
        </a:spcBef>
        <a:spcAft>
          <a:spcPct val="20000"/>
        </a:spcAft>
        <a:buFont typeface="Arial"/>
        <a:buChar char="•"/>
        <a:defRPr>
          <a:solidFill>
            <a:schemeClr val="bg2"/>
          </a:solidFill>
          <a:latin typeface="+mn-lt"/>
          <a:ea typeface="+mn-ea"/>
          <a:cs typeface="+mn-cs"/>
        </a:defRPr>
      </a:lvl1pPr>
      <a:lvl2pPr marL="571500" indent="-165100" algn="l" rtl="0" eaLnBrk="1" fontAlgn="base" hangingPunct="1">
        <a:lnSpc>
          <a:spcPct val="90000"/>
        </a:lnSpc>
        <a:spcBef>
          <a:spcPct val="40000"/>
        </a:spcBef>
        <a:spcAft>
          <a:spcPct val="20000"/>
        </a:spcAft>
        <a:buClr>
          <a:schemeClr val="tx1">
            <a:lumMod val="65000"/>
            <a:lumOff val="35000"/>
          </a:schemeClr>
        </a:buClr>
        <a:buSzPct val="80000"/>
        <a:buFont typeface="Wingdings" charset="2"/>
        <a:buChar char="§"/>
        <a:defRPr>
          <a:solidFill>
            <a:schemeClr val="bg2"/>
          </a:solidFill>
          <a:latin typeface="+mn-lt"/>
          <a:ea typeface="+mn-ea"/>
        </a:defRPr>
      </a:lvl2pPr>
      <a:lvl3pPr marL="901700" indent="-114300" algn="l" rtl="0" eaLnBrk="1" fontAlgn="base" hangingPunct="1">
        <a:lnSpc>
          <a:spcPct val="90000"/>
        </a:lnSpc>
        <a:spcBef>
          <a:spcPct val="20000"/>
        </a:spcBef>
        <a:spcAft>
          <a:spcPct val="20000"/>
        </a:spcAft>
        <a:buClr>
          <a:schemeClr val="tx1">
            <a:lumMod val="65000"/>
            <a:lumOff val="35000"/>
          </a:schemeClr>
        </a:buClr>
        <a:buSzPct val="95000"/>
        <a:buFont typeface="Lucida Grande"/>
        <a:buChar char="−"/>
        <a:defRPr sz="1400">
          <a:solidFill>
            <a:schemeClr val="bg2"/>
          </a:solidFill>
          <a:latin typeface="+mn-lt"/>
          <a:ea typeface="+mn-ea"/>
        </a:defRPr>
      </a:lvl3pPr>
      <a:lvl4pPr marL="1257300" indent="-177800" algn="l" rtl="0" eaLnBrk="1" fontAlgn="base" hangingPunct="1">
        <a:lnSpc>
          <a:spcPct val="90000"/>
        </a:lnSpc>
        <a:spcBef>
          <a:spcPct val="20000"/>
        </a:spcBef>
        <a:spcAft>
          <a:spcPct val="20000"/>
        </a:spcAft>
        <a:buClr>
          <a:schemeClr val="tx1">
            <a:lumMod val="65000"/>
            <a:lumOff val="35000"/>
          </a:schemeClr>
        </a:buClr>
        <a:buSzPct val="95000"/>
        <a:buFont typeface="Lucida Grande"/>
        <a:buChar char="−"/>
        <a:defRPr sz="1200">
          <a:solidFill>
            <a:schemeClr val="bg2"/>
          </a:solidFill>
          <a:latin typeface="+mn-lt"/>
          <a:ea typeface="+mn-ea"/>
        </a:defRPr>
      </a:lvl4pPr>
      <a:lvl5pPr marL="1549400" indent="-177800" algn="l" rtl="0" eaLnBrk="1" fontAlgn="base" hangingPunct="1">
        <a:lnSpc>
          <a:spcPct val="90000"/>
        </a:lnSpc>
        <a:spcBef>
          <a:spcPct val="20000"/>
        </a:spcBef>
        <a:spcAft>
          <a:spcPct val="20000"/>
        </a:spcAft>
        <a:buClr>
          <a:schemeClr val="tx1">
            <a:lumMod val="65000"/>
            <a:lumOff val="35000"/>
          </a:schemeClr>
        </a:buClr>
        <a:buSzPct val="95000"/>
        <a:buFont typeface="Lucida Grande"/>
        <a:buChar char="−"/>
        <a:defRPr sz="1200">
          <a:solidFill>
            <a:schemeClr val="bg2"/>
          </a:solidFill>
          <a:latin typeface="+mn-lt"/>
          <a:ea typeface="+mn-ea"/>
        </a:defRPr>
      </a:lvl5pPr>
      <a:lvl6pPr marL="2006600" indent="-177800" algn="l" rtl="0" eaLnBrk="1" fontAlgn="base" hangingPunct="1">
        <a:lnSpc>
          <a:spcPct val="90000"/>
        </a:lnSpc>
        <a:spcBef>
          <a:spcPct val="20000"/>
        </a:spcBef>
        <a:spcAft>
          <a:spcPct val="20000"/>
        </a:spcAft>
        <a:buChar char="–"/>
        <a:defRPr sz="1200">
          <a:solidFill>
            <a:schemeClr val="folHlink"/>
          </a:solidFill>
          <a:latin typeface="+mn-lt"/>
          <a:ea typeface="+mn-ea"/>
        </a:defRPr>
      </a:lvl6pPr>
      <a:lvl7pPr marL="2463800" indent="-177800" algn="l" rtl="0" eaLnBrk="1" fontAlgn="base" hangingPunct="1">
        <a:lnSpc>
          <a:spcPct val="90000"/>
        </a:lnSpc>
        <a:spcBef>
          <a:spcPct val="20000"/>
        </a:spcBef>
        <a:spcAft>
          <a:spcPct val="20000"/>
        </a:spcAft>
        <a:buChar char="–"/>
        <a:defRPr sz="1200">
          <a:solidFill>
            <a:schemeClr val="folHlink"/>
          </a:solidFill>
          <a:latin typeface="+mn-lt"/>
          <a:ea typeface="+mn-ea"/>
        </a:defRPr>
      </a:lvl7pPr>
      <a:lvl8pPr marL="2921000" indent="-177800" algn="l" rtl="0" eaLnBrk="1" fontAlgn="base" hangingPunct="1">
        <a:lnSpc>
          <a:spcPct val="90000"/>
        </a:lnSpc>
        <a:spcBef>
          <a:spcPct val="20000"/>
        </a:spcBef>
        <a:spcAft>
          <a:spcPct val="20000"/>
        </a:spcAft>
        <a:buChar char="–"/>
        <a:defRPr sz="1200">
          <a:solidFill>
            <a:schemeClr val="folHlink"/>
          </a:solidFill>
          <a:latin typeface="+mn-lt"/>
          <a:ea typeface="+mn-ea"/>
        </a:defRPr>
      </a:lvl8pPr>
      <a:lvl9pPr marL="3378200" indent="-177800" algn="l" rtl="0" eaLnBrk="1" fontAlgn="base" hangingPunct="1">
        <a:lnSpc>
          <a:spcPct val="90000"/>
        </a:lnSpc>
        <a:spcBef>
          <a:spcPct val="20000"/>
        </a:spcBef>
        <a:spcAft>
          <a:spcPct val="20000"/>
        </a:spcAft>
        <a:buChar char="–"/>
        <a:defRPr sz="1200">
          <a:solidFill>
            <a:schemeClr val="folHlink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18.png"/><Relationship Id="rId7" Type="http://schemas.openxmlformats.org/officeDocument/2006/relationships/image" Target="../media/image22.png"/><Relationship Id="rId2" Type="http://schemas.openxmlformats.org/officeDocument/2006/relationships/slideLayout" Target="../slideLayouts/slideLayout14.xml"/><Relationship Id="rId1" Type="http://schemas.openxmlformats.org/officeDocument/2006/relationships/tags" Target="../tags/tag1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7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png"/><Relationship Id="rId3" Type="http://schemas.openxmlformats.org/officeDocument/2006/relationships/image" Target="../media/image43.png"/><Relationship Id="rId7" Type="http://schemas.openxmlformats.org/officeDocument/2006/relationships/image" Target="../media/image47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6.png"/><Relationship Id="rId11" Type="http://schemas.openxmlformats.org/officeDocument/2006/relationships/image" Target="../media/image51.png"/><Relationship Id="rId5" Type="http://schemas.openxmlformats.org/officeDocument/2006/relationships/image" Target="../media/image45.png"/><Relationship Id="rId10" Type="http://schemas.openxmlformats.org/officeDocument/2006/relationships/image" Target="../media/image50.png"/><Relationship Id="rId4" Type="http://schemas.openxmlformats.org/officeDocument/2006/relationships/image" Target="../media/image44.png"/><Relationship Id="rId9" Type="http://schemas.openxmlformats.org/officeDocument/2006/relationships/image" Target="../media/image49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8.png"/><Relationship Id="rId4" Type="http://schemas.openxmlformats.org/officeDocument/2006/relationships/image" Target="../media/image54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8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hyperlink" Target="SWW%202011/Visualization%20201/DecalModel.SLDPRT" TargetMode="Externa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3.png"/><Relationship Id="rId4" Type="http://schemas.openxmlformats.org/officeDocument/2006/relationships/image" Target="../media/image62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olidworksgallery.com/" TargetMode="External"/><Relationship Id="rId2" Type="http://schemas.openxmlformats.org/officeDocument/2006/relationships/hyperlink" Target="http://robrodriguez.com/wordpress/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3.png"/><Relationship Id="rId4" Type="http://schemas.openxmlformats.org/officeDocument/2006/relationships/image" Target="../media/image72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82.png"/><Relationship Id="rId3" Type="http://schemas.openxmlformats.org/officeDocument/2006/relationships/image" Target="../media/image77.png"/><Relationship Id="rId7" Type="http://schemas.openxmlformats.org/officeDocument/2006/relationships/image" Target="../media/image81.png"/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0.png"/><Relationship Id="rId11" Type="http://schemas.openxmlformats.org/officeDocument/2006/relationships/image" Target="../media/image85.png"/><Relationship Id="rId5" Type="http://schemas.openxmlformats.org/officeDocument/2006/relationships/image" Target="../media/image79.png"/><Relationship Id="rId10" Type="http://schemas.openxmlformats.org/officeDocument/2006/relationships/image" Target="../media/image84.png"/><Relationship Id="rId4" Type="http://schemas.openxmlformats.org/officeDocument/2006/relationships/image" Target="../media/image78.png"/><Relationship Id="rId9" Type="http://schemas.openxmlformats.org/officeDocument/2006/relationships/image" Target="../media/image83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6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G"/><Relationship Id="rId4" Type="http://schemas.openxmlformats.org/officeDocument/2006/relationships/image" Target="../media/image6.JP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avi"/><Relationship Id="rId1" Type="http://schemas.microsoft.com/office/2007/relationships/media" Target="../media/media1.avi"/><Relationship Id="rId4" Type="http://schemas.openxmlformats.org/officeDocument/2006/relationships/image" Target="../media/image87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9.png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2.png"/><Relationship Id="rId3" Type="http://schemas.microsoft.com/office/2007/relationships/media" Target="../media/media3.avi"/><Relationship Id="rId7" Type="http://schemas.openxmlformats.org/officeDocument/2006/relationships/image" Target="../media/image91.png"/><Relationship Id="rId2" Type="http://schemas.openxmlformats.org/officeDocument/2006/relationships/video" Target="../media/media2.avi"/><Relationship Id="rId1" Type="http://schemas.microsoft.com/office/2007/relationships/media" Target="../media/media2.avi"/><Relationship Id="rId6" Type="http://schemas.openxmlformats.org/officeDocument/2006/relationships/image" Target="../media/image90.png"/><Relationship Id="rId5" Type="http://schemas.openxmlformats.org/officeDocument/2006/relationships/slideLayout" Target="../slideLayouts/slideLayout2.xml"/><Relationship Id="rId4" Type="http://schemas.openxmlformats.org/officeDocument/2006/relationships/video" Target="../media/media3.avi"/><Relationship Id="rId9" Type="http://schemas.openxmlformats.org/officeDocument/2006/relationships/image" Target="../media/image93.pn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4.jpe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5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6.jp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7.jp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8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9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0.ti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2.png"/><Relationship Id="rId2" Type="http://schemas.openxmlformats.org/officeDocument/2006/relationships/image" Target="../media/image10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5.png"/><Relationship Id="rId5" Type="http://schemas.openxmlformats.org/officeDocument/2006/relationships/image" Target="../media/image104.png"/><Relationship Id="rId4" Type="http://schemas.openxmlformats.org/officeDocument/2006/relationships/image" Target="../media/image103.png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6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4.avi"/><Relationship Id="rId1" Type="http://schemas.microsoft.com/office/2007/relationships/media" Target="../media/media4.avi"/><Relationship Id="rId4" Type="http://schemas.openxmlformats.org/officeDocument/2006/relationships/image" Target="../media/image107.png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8.pn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9.JP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0.JP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1.JP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2.pn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4.JPG"/><Relationship Id="rId2" Type="http://schemas.openxmlformats.org/officeDocument/2006/relationships/image" Target="../media/image113.JP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6.JP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7.JPG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8.JPG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9.JPG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4.png"/><Relationship Id="rId3" Type="http://schemas.openxmlformats.org/officeDocument/2006/relationships/image" Target="../media/image79.png"/><Relationship Id="rId7" Type="http://schemas.openxmlformats.org/officeDocument/2006/relationships/image" Target="../media/image83.png"/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2.png"/><Relationship Id="rId5" Type="http://schemas.openxmlformats.org/officeDocument/2006/relationships/image" Target="../media/image81.png"/><Relationship Id="rId10" Type="http://schemas.openxmlformats.org/officeDocument/2006/relationships/image" Target="../media/image120.png"/><Relationship Id="rId4" Type="http://schemas.openxmlformats.org/officeDocument/2006/relationships/image" Target="../media/image80.png"/><Relationship Id="rId9" Type="http://schemas.openxmlformats.org/officeDocument/2006/relationships/image" Target="../media/image85.png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2.png"/><Relationship Id="rId2" Type="http://schemas.openxmlformats.org/officeDocument/2006/relationships/image" Target="../media/image12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3.png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4.png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5.png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126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amd.com/firepro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8.png"/><Relationship Id="rId2" Type="http://schemas.openxmlformats.org/officeDocument/2006/relationships/image" Target="../media/image127.png"/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9.JPG"/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0.JPG"/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1.JPG"/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2.JPG"/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3.JPG"/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4.JPG"/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6.jpeg"/><Relationship Id="rId2" Type="http://schemas.openxmlformats.org/officeDocument/2006/relationships/image" Target="../media/image135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3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Visualization 201</a:t>
            </a:r>
            <a:br>
              <a:rPr lang="en-US" dirty="0" smtClean="0"/>
            </a:br>
            <a:r>
              <a:rPr lang="en-US" sz="1400" dirty="0" smtClean="0"/>
              <a:t>Creating Great Images Easily With </a:t>
            </a:r>
            <a:r>
              <a:rPr lang="en-US" sz="1400" dirty="0" err="1" smtClean="0"/>
              <a:t>RealView</a:t>
            </a:r>
            <a:r>
              <a:rPr lang="en-US" sz="1400" dirty="0" smtClean="0"/>
              <a:t> and </a:t>
            </a:r>
            <a:r>
              <a:rPr lang="en-US" sz="1400" dirty="0" err="1" smtClean="0"/>
              <a:t>PhotoView</a:t>
            </a:r>
            <a:r>
              <a:rPr lang="en-US" sz="1400" dirty="0" smtClean="0"/>
              <a:t> 360</a:t>
            </a:r>
            <a:endParaRPr lang="en-US" dirty="0"/>
          </a:p>
        </p:txBody>
      </p:sp>
      <p:sp>
        <p:nvSpPr>
          <p:cNvPr id="16387" name="Rectangle 24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Ron Bates, Senior Manager – Graphical Applications</a:t>
            </a:r>
          </a:p>
          <a:p>
            <a:r>
              <a:rPr lang="en-US" dirty="0" smtClean="0"/>
              <a:t>DS SolidWorks Corporation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3246951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0" descr="COMPONENT_OVER_PART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13945" y="1066800"/>
            <a:ext cx="7063255" cy="4963213"/>
          </a:xfrm>
          <a:prstGeom prst="rect">
            <a:avLst/>
          </a:prstGeom>
        </p:spPr>
      </p:pic>
      <p:sp>
        <p:nvSpPr>
          <p:cNvPr id="23" name="Title 1"/>
          <p:cNvSpPr>
            <a:spLocks noGrp="1"/>
          </p:cNvSpPr>
          <p:nvPr>
            <p:ph type="title" sz="quarter"/>
          </p:nvPr>
        </p:nvSpPr>
        <p:spPr>
          <a:xfrm>
            <a:off x="304800" y="76200"/>
            <a:ext cx="6858000" cy="685800"/>
          </a:xfrm>
        </p:spPr>
        <p:txBody>
          <a:bodyPr/>
          <a:lstStyle/>
          <a:p>
            <a:r>
              <a:rPr lang="en-US" dirty="0" smtClean="0"/>
              <a:t>Appearances – Hierarchy</a:t>
            </a:r>
            <a:endParaRPr lang="en-US" dirty="0"/>
          </a:p>
        </p:txBody>
      </p:sp>
      <p:pic>
        <p:nvPicPr>
          <p:cNvPr id="13331" name="Picture 19" descr="hierarchy_part_no_material_added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4" cstate="print"/>
          <a:stretch>
            <a:fillRect/>
          </a:stretch>
        </p:blipFill>
        <p:spPr>
          <a:xfrm>
            <a:off x="748772" y="1296988"/>
            <a:ext cx="3147482" cy="2360612"/>
          </a:xfrm>
          <a:noFill/>
        </p:spPr>
      </p:pic>
      <p:pic>
        <p:nvPicPr>
          <p:cNvPr id="13314" name="Picture 2" descr="heirarchy_part_face_color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5" cstate="print"/>
          <a:srcRect/>
          <a:stretch>
            <a:fillRect/>
          </a:stretch>
        </p:blipFill>
        <p:spPr>
          <a:xfrm>
            <a:off x="1462088" y="1598613"/>
            <a:ext cx="6097587" cy="4572000"/>
          </a:xfrm>
          <a:noFill/>
        </p:spPr>
      </p:pic>
      <p:pic>
        <p:nvPicPr>
          <p:cNvPr id="13315" name="Picture 3" descr="heirarchy_part_feature_material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6" cstate="print"/>
          <a:srcRect/>
          <a:stretch>
            <a:fillRect/>
          </a:stretch>
        </p:blipFill>
        <p:spPr>
          <a:xfrm>
            <a:off x="1462088" y="1598613"/>
            <a:ext cx="6097587" cy="4573587"/>
          </a:xfrm>
          <a:noFill/>
        </p:spPr>
      </p:pic>
      <p:pic>
        <p:nvPicPr>
          <p:cNvPr id="13317" name="Picture 5" descr="heirarchy_part_body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7" cstate="print"/>
          <a:srcRect/>
          <a:stretch>
            <a:fillRect/>
          </a:stretch>
        </p:blipFill>
        <p:spPr>
          <a:xfrm>
            <a:off x="1462088" y="1598613"/>
            <a:ext cx="6097587" cy="4573587"/>
          </a:xfrm>
          <a:noFill/>
        </p:spPr>
      </p:pic>
      <p:pic>
        <p:nvPicPr>
          <p:cNvPr id="13316" name="Picture 4" descr="heirarchy_part_part_material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462088" y="1598613"/>
            <a:ext cx="6097587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9" name="Text Box 7"/>
          <p:cNvSpPr txBox="1">
            <a:spLocks noChangeArrowheads="1"/>
          </p:cNvSpPr>
          <p:nvPr/>
        </p:nvSpPr>
        <p:spPr bwMode="auto">
          <a:xfrm>
            <a:off x="912813" y="1598613"/>
            <a:ext cx="1014412" cy="557212"/>
          </a:xfrm>
          <a:prstGeom prst="rect">
            <a:avLst/>
          </a:prstGeom>
          <a:solidFill>
            <a:srgbClr val="FFFF00"/>
          </a:solidFill>
          <a:ln w="38100" cap="sq">
            <a:solidFill>
              <a:schemeClr val="tx1"/>
            </a:solidFill>
            <a:miter lim="800000"/>
            <a:headEnd type="none" w="sm" len="sm"/>
            <a:tailEnd/>
          </a:ln>
        </p:spPr>
        <p:txBody>
          <a:bodyPr wrap="none">
            <a:spAutoFit/>
          </a:bodyPr>
          <a:lstStyle/>
          <a:p>
            <a:pPr algn="l"/>
            <a:r>
              <a:rPr lang="en-US" sz="2800" b="0">
                <a:solidFill>
                  <a:schemeClr val="tx1"/>
                </a:solidFill>
              </a:rPr>
              <a:t>Face</a:t>
            </a:r>
          </a:p>
        </p:txBody>
      </p:sp>
      <p:sp>
        <p:nvSpPr>
          <p:cNvPr id="13320" name="Text Box 8"/>
          <p:cNvSpPr txBox="1">
            <a:spLocks noChangeArrowheads="1"/>
          </p:cNvSpPr>
          <p:nvPr/>
        </p:nvSpPr>
        <p:spPr bwMode="auto">
          <a:xfrm>
            <a:off x="715963" y="2760663"/>
            <a:ext cx="1450975" cy="557212"/>
          </a:xfrm>
          <a:prstGeom prst="rect">
            <a:avLst/>
          </a:prstGeom>
          <a:solidFill>
            <a:srgbClr val="FFFF00"/>
          </a:solidFill>
          <a:ln w="38100" cap="sq">
            <a:solidFill>
              <a:schemeClr val="tx1"/>
            </a:solidFill>
            <a:miter lim="800000"/>
            <a:headEnd type="none" w="sm" len="sm"/>
            <a:tailEnd/>
          </a:ln>
        </p:spPr>
        <p:txBody>
          <a:bodyPr wrap="none">
            <a:spAutoFit/>
          </a:bodyPr>
          <a:lstStyle/>
          <a:p>
            <a:pPr algn="l"/>
            <a:r>
              <a:rPr lang="en-US" sz="2800" b="0">
                <a:solidFill>
                  <a:schemeClr val="tx1"/>
                </a:solidFill>
              </a:rPr>
              <a:t>Feature</a:t>
            </a:r>
          </a:p>
        </p:txBody>
      </p:sp>
      <p:sp>
        <p:nvSpPr>
          <p:cNvPr id="13321" name="Text Box 9"/>
          <p:cNvSpPr txBox="1">
            <a:spLocks noChangeArrowheads="1"/>
          </p:cNvSpPr>
          <p:nvPr/>
        </p:nvSpPr>
        <p:spPr bwMode="auto">
          <a:xfrm>
            <a:off x="712788" y="2760663"/>
            <a:ext cx="1450975" cy="557212"/>
          </a:xfrm>
          <a:prstGeom prst="rect">
            <a:avLst/>
          </a:prstGeom>
          <a:solidFill>
            <a:schemeClr val="bg1"/>
          </a:solidFill>
          <a:ln w="38100" cap="sq">
            <a:solidFill>
              <a:schemeClr val="tx1"/>
            </a:solidFill>
            <a:miter lim="800000"/>
            <a:headEnd type="none" w="sm" len="sm"/>
            <a:tailEnd/>
          </a:ln>
        </p:spPr>
        <p:txBody>
          <a:bodyPr wrap="none">
            <a:spAutoFit/>
          </a:bodyPr>
          <a:lstStyle/>
          <a:p>
            <a:pPr algn="l"/>
            <a:r>
              <a:rPr lang="en-US" sz="2800" b="0">
                <a:solidFill>
                  <a:schemeClr val="tx1"/>
                </a:solidFill>
              </a:rPr>
              <a:t>Feature</a:t>
            </a:r>
          </a:p>
        </p:txBody>
      </p:sp>
      <p:sp>
        <p:nvSpPr>
          <p:cNvPr id="13322" name="Text Box 10"/>
          <p:cNvSpPr txBox="1">
            <a:spLocks noChangeArrowheads="1"/>
          </p:cNvSpPr>
          <p:nvPr/>
        </p:nvSpPr>
        <p:spPr bwMode="auto">
          <a:xfrm>
            <a:off x="925513" y="3967163"/>
            <a:ext cx="1033462" cy="557212"/>
          </a:xfrm>
          <a:prstGeom prst="rect">
            <a:avLst/>
          </a:prstGeom>
          <a:solidFill>
            <a:srgbClr val="FFFF00"/>
          </a:solidFill>
          <a:ln w="38100" cap="sq">
            <a:solidFill>
              <a:schemeClr val="tx1"/>
            </a:solidFill>
            <a:miter lim="800000"/>
            <a:headEnd type="none" w="sm" len="sm"/>
            <a:tailEnd/>
          </a:ln>
        </p:spPr>
        <p:txBody>
          <a:bodyPr wrap="none">
            <a:spAutoFit/>
          </a:bodyPr>
          <a:lstStyle/>
          <a:p>
            <a:pPr algn="l"/>
            <a:r>
              <a:rPr lang="en-US" sz="2800" b="0">
                <a:solidFill>
                  <a:schemeClr val="tx1"/>
                </a:solidFill>
              </a:rPr>
              <a:t>Body</a:t>
            </a:r>
          </a:p>
        </p:txBody>
      </p:sp>
      <p:sp>
        <p:nvSpPr>
          <p:cNvPr id="13323" name="Text Box 11"/>
          <p:cNvSpPr txBox="1">
            <a:spLocks noChangeArrowheads="1"/>
          </p:cNvSpPr>
          <p:nvPr/>
        </p:nvSpPr>
        <p:spPr bwMode="auto">
          <a:xfrm>
            <a:off x="922338" y="3967163"/>
            <a:ext cx="1033462" cy="557212"/>
          </a:xfrm>
          <a:prstGeom prst="rect">
            <a:avLst/>
          </a:prstGeom>
          <a:solidFill>
            <a:schemeClr val="bg1"/>
          </a:solidFill>
          <a:ln w="38100" cap="sq">
            <a:solidFill>
              <a:schemeClr val="tx1"/>
            </a:solidFill>
            <a:miter lim="800000"/>
            <a:headEnd type="none" w="sm" len="sm"/>
            <a:tailEnd/>
          </a:ln>
        </p:spPr>
        <p:txBody>
          <a:bodyPr wrap="none">
            <a:spAutoFit/>
          </a:bodyPr>
          <a:lstStyle/>
          <a:p>
            <a:pPr algn="l"/>
            <a:r>
              <a:rPr lang="en-US" sz="2800" b="0">
                <a:solidFill>
                  <a:schemeClr val="tx1"/>
                </a:solidFill>
              </a:rPr>
              <a:t>Body</a:t>
            </a:r>
          </a:p>
        </p:txBody>
      </p:sp>
      <p:sp>
        <p:nvSpPr>
          <p:cNvPr id="13324" name="Text Box 12"/>
          <p:cNvSpPr txBox="1">
            <a:spLocks noChangeArrowheads="1"/>
          </p:cNvSpPr>
          <p:nvPr/>
        </p:nvSpPr>
        <p:spPr bwMode="auto">
          <a:xfrm>
            <a:off x="1017588" y="5072063"/>
            <a:ext cx="874712" cy="557212"/>
          </a:xfrm>
          <a:prstGeom prst="rect">
            <a:avLst/>
          </a:prstGeom>
          <a:solidFill>
            <a:srgbClr val="FFFF00"/>
          </a:solidFill>
          <a:ln w="38100" cap="sq">
            <a:solidFill>
              <a:schemeClr val="tx1"/>
            </a:solidFill>
            <a:miter lim="800000"/>
            <a:headEnd type="none" w="sm" len="sm"/>
            <a:tailEnd/>
          </a:ln>
        </p:spPr>
        <p:txBody>
          <a:bodyPr wrap="none">
            <a:spAutoFit/>
          </a:bodyPr>
          <a:lstStyle/>
          <a:p>
            <a:pPr algn="l"/>
            <a:r>
              <a:rPr lang="en-US" sz="2800" b="0">
                <a:solidFill>
                  <a:schemeClr val="tx1"/>
                </a:solidFill>
              </a:rPr>
              <a:t>Part</a:t>
            </a:r>
          </a:p>
        </p:txBody>
      </p:sp>
      <p:sp>
        <p:nvSpPr>
          <p:cNvPr id="13325" name="Text Box 13"/>
          <p:cNvSpPr txBox="1">
            <a:spLocks noChangeArrowheads="1"/>
          </p:cNvSpPr>
          <p:nvPr/>
        </p:nvSpPr>
        <p:spPr bwMode="auto">
          <a:xfrm>
            <a:off x="1017588" y="5070475"/>
            <a:ext cx="874712" cy="557213"/>
          </a:xfrm>
          <a:prstGeom prst="rect">
            <a:avLst/>
          </a:prstGeom>
          <a:solidFill>
            <a:schemeClr val="bg1"/>
          </a:solidFill>
          <a:ln w="38100" cap="sq">
            <a:solidFill>
              <a:schemeClr val="tx1"/>
            </a:solidFill>
            <a:miter lim="800000"/>
            <a:headEnd type="none" w="sm" len="sm"/>
            <a:tailEnd/>
          </a:ln>
        </p:spPr>
        <p:txBody>
          <a:bodyPr wrap="none">
            <a:spAutoFit/>
          </a:bodyPr>
          <a:lstStyle/>
          <a:p>
            <a:pPr algn="l"/>
            <a:r>
              <a:rPr lang="en-US" sz="2800" b="0">
                <a:solidFill>
                  <a:schemeClr val="tx1"/>
                </a:solidFill>
              </a:rPr>
              <a:t>Part</a:t>
            </a:r>
          </a:p>
        </p:txBody>
      </p:sp>
      <p:sp>
        <p:nvSpPr>
          <p:cNvPr id="13326" name="Text Box 14"/>
          <p:cNvSpPr txBox="1">
            <a:spLocks noChangeArrowheads="1"/>
          </p:cNvSpPr>
          <p:nvPr/>
        </p:nvSpPr>
        <p:spPr bwMode="auto">
          <a:xfrm>
            <a:off x="990600" y="5965825"/>
            <a:ext cx="7434263" cy="519113"/>
          </a:xfrm>
          <a:prstGeom prst="rect">
            <a:avLst/>
          </a:prstGeom>
          <a:noFill/>
          <a:ln w="38100" cap="sq">
            <a:noFill/>
            <a:miter lim="800000"/>
            <a:headEnd type="none" w="sm" len="sm"/>
            <a:tailEnd/>
          </a:ln>
        </p:spPr>
        <p:txBody>
          <a:bodyPr wrap="none">
            <a:spAutoFit/>
          </a:bodyPr>
          <a:lstStyle/>
          <a:p>
            <a:pPr algn="l"/>
            <a:r>
              <a:rPr lang="en-US" sz="2800" b="0" i="1">
                <a:solidFill>
                  <a:schemeClr val="tx1"/>
                </a:solidFill>
              </a:rPr>
              <a:t>Component overwrites all part appearances…</a:t>
            </a:r>
          </a:p>
        </p:txBody>
      </p:sp>
      <p:sp>
        <p:nvSpPr>
          <p:cNvPr id="13327" name="Text Box 15"/>
          <p:cNvSpPr txBox="1">
            <a:spLocks noChangeArrowheads="1"/>
          </p:cNvSpPr>
          <p:nvPr/>
        </p:nvSpPr>
        <p:spPr bwMode="auto">
          <a:xfrm>
            <a:off x="912813" y="1598613"/>
            <a:ext cx="1014412" cy="557212"/>
          </a:xfrm>
          <a:prstGeom prst="rect">
            <a:avLst/>
          </a:prstGeom>
          <a:solidFill>
            <a:schemeClr val="bg1"/>
          </a:solidFill>
          <a:ln w="38100" cap="sq">
            <a:solidFill>
              <a:schemeClr val="tx1"/>
            </a:solidFill>
            <a:miter lim="800000"/>
            <a:headEnd type="none" w="sm" len="sm"/>
            <a:tailEnd/>
          </a:ln>
        </p:spPr>
        <p:txBody>
          <a:bodyPr wrap="none">
            <a:spAutoFit/>
          </a:bodyPr>
          <a:lstStyle/>
          <a:p>
            <a:pPr algn="l"/>
            <a:r>
              <a:rPr lang="en-US" sz="2800" b="0">
                <a:solidFill>
                  <a:schemeClr val="tx1"/>
                </a:solidFill>
              </a:rPr>
              <a:t>Face</a:t>
            </a:r>
          </a:p>
        </p:txBody>
      </p:sp>
      <p:sp>
        <p:nvSpPr>
          <p:cNvPr id="13328" name="Text Box 16"/>
          <p:cNvSpPr txBox="1">
            <a:spLocks noChangeArrowheads="1"/>
          </p:cNvSpPr>
          <p:nvPr/>
        </p:nvSpPr>
        <p:spPr bwMode="auto">
          <a:xfrm>
            <a:off x="1004888" y="2278063"/>
            <a:ext cx="1060450" cy="366712"/>
          </a:xfrm>
          <a:prstGeom prst="rect">
            <a:avLst/>
          </a:prstGeom>
          <a:noFill/>
          <a:ln w="38100" cap="sq">
            <a:noFill/>
            <a:miter lim="800000"/>
            <a:headEnd type="none" w="sm" len="sm"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1800" dirty="0">
                <a:solidFill>
                  <a:schemeClr val="tx1"/>
                </a:solidFill>
              </a:rPr>
              <a:t>-Over-</a:t>
            </a:r>
          </a:p>
        </p:txBody>
      </p:sp>
      <p:sp>
        <p:nvSpPr>
          <p:cNvPr id="13329" name="Text Box 17"/>
          <p:cNvSpPr txBox="1">
            <a:spLocks noChangeArrowheads="1"/>
          </p:cNvSpPr>
          <p:nvPr/>
        </p:nvSpPr>
        <p:spPr bwMode="auto">
          <a:xfrm>
            <a:off x="1004888" y="3438525"/>
            <a:ext cx="1060450" cy="366713"/>
          </a:xfrm>
          <a:prstGeom prst="rect">
            <a:avLst/>
          </a:prstGeom>
          <a:noFill/>
          <a:ln w="38100" cap="sq">
            <a:noFill/>
            <a:miter lim="800000"/>
            <a:headEnd type="none" w="sm" len="sm"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1800">
                <a:solidFill>
                  <a:schemeClr val="tx1"/>
                </a:solidFill>
              </a:rPr>
              <a:t>-Over-</a:t>
            </a:r>
          </a:p>
        </p:txBody>
      </p:sp>
      <p:sp>
        <p:nvSpPr>
          <p:cNvPr id="13330" name="Text Box 18"/>
          <p:cNvSpPr txBox="1">
            <a:spLocks noChangeArrowheads="1"/>
          </p:cNvSpPr>
          <p:nvPr/>
        </p:nvSpPr>
        <p:spPr bwMode="auto">
          <a:xfrm>
            <a:off x="1004888" y="4614863"/>
            <a:ext cx="1060450" cy="366712"/>
          </a:xfrm>
          <a:prstGeom prst="rect">
            <a:avLst/>
          </a:prstGeom>
          <a:noFill/>
          <a:ln w="38100" cap="sq">
            <a:noFill/>
            <a:miter lim="800000"/>
            <a:headEnd type="none" w="sm" len="sm"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1800">
                <a:solidFill>
                  <a:schemeClr val="tx1"/>
                </a:solidFill>
              </a:rPr>
              <a:t>-Over-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83408879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3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133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33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2" dur="5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133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33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33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9" dur="500"/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13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133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133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33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6" dur="500"/>
                                        <p:tgtEl>
                                          <p:spTgt spid="133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0" dur="5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3" dur="500"/>
                                        <p:tgtEl>
                                          <p:spTgt spid="133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6" dur="500"/>
                                        <p:tgtEl>
                                          <p:spTgt spid="133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9" dur="500"/>
                                        <p:tgtEl>
                                          <p:spTgt spid="133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4" dur="500"/>
                                        <p:tgtEl>
                                          <p:spTgt spid="133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133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" dur="2000"/>
                                        <p:tgtEl>
                                          <p:spTgt spid="133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5" dur="20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" dur="2000"/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1" dur="2000"/>
                                        <p:tgtEl>
                                          <p:spTgt spid="133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4" dur="20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7" dur="2000"/>
                                        <p:tgtEl>
                                          <p:spTgt spid="133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0" dur="2000"/>
                                        <p:tgtEl>
                                          <p:spTgt spid="133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3" dur="2000"/>
                                        <p:tgtEl>
                                          <p:spTgt spid="133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6" dur="2000"/>
                                        <p:tgtEl>
                                          <p:spTgt spid="133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9" dur="2000"/>
                                        <p:tgtEl>
                                          <p:spTgt spid="133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2" dur="2000"/>
                                        <p:tgtEl>
                                          <p:spTgt spid="133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5" dur="2000"/>
                                        <p:tgtEl>
                                          <p:spTgt spid="133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8" dur="2000"/>
                                        <p:tgtEl>
                                          <p:spTgt spid="133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1" dur="2000"/>
                                        <p:tgtEl>
                                          <p:spTgt spid="133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4" dur="2000"/>
                                        <p:tgtEl>
                                          <p:spTgt spid="133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7" dur="2000"/>
                                        <p:tgtEl>
                                          <p:spTgt spid="133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9" grpId="0" animBg="1"/>
      <p:bldP spid="13320" grpId="0" animBg="1"/>
      <p:bldP spid="13321" grpId="0" animBg="1"/>
      <p:bldP spid="13322" grpId="0" animBg="1"/>
      <p:bldP spid="13323" grpId="0" animBg="1"/>
      <p:bldP spid="13324" grpId="0" animBg="1"/>
      <p:bldP spid="13325" grpId="0" animBg="1"/>
      <p:bldP spid="13326" grpId="0"/>
      <p:bldP spid="13327" grpId="0" animBg="1"/>
      <p:bldP spid="13328" grpId="0"/>
      <p:bldP spid="13329" grpId="0"/>
      <p:bldP spid="13330" grpId="0"/>
      <p:bldP spid="13330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75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295401"/>
            <a:ext cx="8229600" cy="53419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Appearances - Applying</a:t>
            </a:r>
            <a:endParaRPr lang="en-US" dirty="0"/>
          </a:p>
        </p:txBody>
      </p:sp>
      <p:sp>
        <p:nvSpPr>
          <p:cNvPr id="3" name="Text Box 4"/>
          <p:cNvSpPr txBox="1">
            <a:spLocks noChangeArrowheads="1"/>
          </p:cNvSpPr>
          <p:nvPr/>
        </p:nvSpPr>
        <p:spPr bwMode="auto">
          <a:xfrm>
            <a:off x="609600" y="990600"/>
            <a:ext cx="659251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800" dirty="0">
                <a:solidFill>
                  <a:srgbClr val="595959"/>
                </a:solidFill>
                <a:latin typeface="+mn-lt"/>
                <a:ea typeface="+mn-ea"/>
                <a:cs typeface="+mn-cs"/>
              </a:rPr>
              <a:t>Drag and drop </a:t>
            </a:r>
            <a:r>
              <a:rPr lang="en-US" sz="1800" dirty="0" smtClean="0">
                <a:solidFill>
                  <a:srgbClr val="595959"/>
                </a:solidFill>
                <a:latin typeface="+mn-lt"/>
                <a:ea typeface="+mn-ea"/>
                <a:cs typeface="+mn-cs"/>
              </a:rPr>
              <a:t>appearances into </a:t>
            </a:r>
            <a:r>
              <a:rPr lang="en-US" sz="1800" dirty="0">
                <a:solidFill>
                  <a:srgbClr val="595959"/>
                </a:solidFill>
                <a:latin typeface="+mn-lt"/>
                <a:ea typeface="+mn-ea"/>
                <a:cs typeface="+mn-cs"/>
              </a:rPr>
              <a:t>SolidWorks Window results in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38200" y="5486400"/>
            <a:ext cx="294183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tx2"/>
                </a:solidFill>
              </a:rPr>
              <a:t>“Heads Up” Preview</a:t>
            </a:r>
            <a:endParaRPr lang="en-US" dirty="0">
              <a:solidFill>
                <a:schemeClr val="tx2"/>
              </a:solidFill>
            </a:endParaRPr>
          </a:p>
        </p:txBody>
      </p:sp>
      <p:sp>
        <p:nvSpPr>
          <p:cNvPr id="6" name="Line 17"/>
          <p:cNvSpPr>
            <a:spLocks noChangeShapeType="1"/>
          </p:cNvSpPr>
          <p:nvPr/>
        </p:nvSpPr>
        <p:spPr bwMode="auto">
          <a:xfrm flipV="1">
            <a:off x="1598862" y="4343400"/>
            <a:ext cx="991938" cy="1143000"/>
          </a:xfrm>
          <a:prstGeom prst="line">
            <a:avLst/>
          </a:prstGeom>
          <a:noFill/>
          <a:ln w="38100">
            <a:solidFill>
              <a:schemeClr val="tx2"/>
            </a:solidFill>
            <a:round/>
            <a:headEnd/>
            <a:tailEnd type="triangle" w="med" len="lg"/>
          </a:ln>
        </p:spPr>
        <p:txBody>
          <a:bodyPr/>
          <a:lstStyle/>
          <a:p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457200" y="2438400"/>
            <a:ext cx="2957861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>
                <a:solidFill>
                  <a:srgbClr val="313237"/>
                </a:solidFill>
              </a:rPr>
              <a:t>Mouse over shows preview of</a:t>
            </a:r>
          </a:p>
          <a:p>
            <a:r>
              <a:rPr lang="en-US" sz="1600" dirty="0" smtClean="0">
                <a:solidFill>
                  <a:srgbClr val="313237"/>
                </a:solidFill>
              </a:rPr>
              <a:t>Appearance on that reference.</a:t>
            </a:r>
          </a:p>
          <a:p>
            <a:endParaRPr lang="en-US" sz="1600" dirty="0" smtClean="0">
              <a:solidFill>
                <a:srgbClr val="FF0000"/>
              </a:solidFill>
            </a:endParaRPr>
          </a:p>
          <a:p>
            <a:r>
              <a:rPr lang="en-US" sz="1600" dirty="0" smtClean="0">
                <a:solidFill>
                  <a:srgbClr val="313237"/>
                </a:solidFill>
              </a:rPr>
              <a:t>Mouse “away” to cancel</a:t>
            </a:r>
          </a:p>
          <a:p>
            <a:endParaRPr lang="en-US" sz="1600" dirty="0" smtClean="0">
              <a:solidFill>
                <a:srgbClr val="FF0000"/>
              </a:solidFill>
            </a:endParaRPr>
          </a:p>
          <a:p>
            <a:r>
              <a:rPr lang="en-US" sz="1600" b="1" u="sng" dirty="0" smtClean="0">
                <a:solidFill>
                  <a:srgbClr val="FF0000"/>
                </a:solidFill>
              </a:rPr>
              <a:t>CLICK IT TO APPLY</a:t>
            </a:r>
            <a:endParaRPr lang="en-US" sz="1600" b="1" u="sng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82333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Appearances - Applying</a:t>
            </a:r>
            <a:endParaRPr lang="en-US" dirty="0"/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76400" y="1295400"/>
            <a:ext cx="5673914" cy="518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676400" y="1295400"/>
            <a:ext cx="5673914" cy="518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676400" y="1295400"/>
            <a:ext cx="5673914" cy="518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676400" y="1295400"/>
            <a:ext cx="5673914" cy="518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6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676400" y="1295400"/>
            <a:ext cx="5673914" cy="518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8" name="Group 7"/>
          <p:cNvGrpSpPr/>
          <p:nvPr/>
        </p:nvGrpSpPr>
        <p:grpSpPr>
          <a:xfrm>
            <a:off x="2590800" y="3847648"/>
            <a:ext cx="823774" cy="1181552"/>
            <a:chOff x="2590800" y="4038600"/>
            <a:chExt cx="867032" cy="1219200"/>
          </a:xfrm>
        </p:grpSpPr>
        <p:sp>
          <p:nvSpPr>
            <p:cNvPr id="9" name="Right Brace 8"/>
            <p:cNvSpPr/>
            <p:nvPr/>
          </p:nvSpPr>
          <p:spPr bwMode="auto">
            <a:xfrm>
              <a:off x="2819400" y="4191000"/>
              <a:ext cx="304800" cy="1066800"/>
            </a:xfrm>
            <a:prstGeom prst="rightBrace">
              <a:avLst/>
            </a:prstGeom>
            <a:noFill/>
            <a:ln w="38100" cap="flat" cmpd="sng" algn="ctr">
              <a:solidFill>
                <a:srgbClr val="CC0000"/>
              </a:solidFill>
              <a:prstDash val="solid"/>
              <a:round/>
              <a:headEnd type="none" w="med" len="med"/>
              <a:tailEnd type="none" w="med" len="med"/>
            </a:ln>
            <a:effectLst/>
            <a:scene3d>
              <a:camera prst="orthographicFront">
                <a:rot lat="0" lon="0" rev="5400000"/>
              </a:camera>
              <a:lightRig rig="threePt" dir="t"/>
            </a:scene3d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108" charset="0"/>
                <a:ea typeface="ＭＳ Ｐゴシック" pitchFamily="108" charset="-128"/>
                <a:cs typeface="ＭＳ Ｐゴシック" pitchFamily="108" charset="-128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2590800" y="4038600"/>
              <a:ext cx="867032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600" dirty="0" smtClean="0">
                  <a:solidFill>
                    <a:srgbClr val="FF0000"/>
                  </a:solidFill>
                </a:rPr>
                <a:t>Affects </a:t>
              </a:r>
            </a:p>
            <a:p>
              <a:pPr algn="ctr"/>
              <a:r>
                <a:rPr lang="en-US" sz="1600" dirty="0" smtClean="0">
                  <a:solidFill>
                    <a:srgbClr val="FF0000"/>
                  </a:solidFill>
                </a:rPr>
                <a:t>PART</a:t>
              </a:r>
              <a:endParaRPr lang="en-US" sz="1600" dirty="0">
                <a:solidFill>
                  <a:srgbClr val="FF0000"/>
                </a:solidFill>
              </a:endParaRPr>
            </a:p>
          </p:txBody>
        </p:sp>
      </p:grpSp>
      <p:grpSp>
        <p:nvGrpSpPr>
          <p:cNvPr id="11" name="Group 10"/>
          <p:cNvGrpSpPr/>
          <p:nvPr/>
        </p:nvGrpSpPr>
        <p:grpSpPr>
          <a:xfrm>
            <a:off x="3733800" y="4914225"/>
            <a:ext cx="1441088" cy="1174572"/>
            <a:chOff x="3733800" y="5105400"/>
            <a:chExt cx="1516762" cy="1211997"/>
          </a:xfrm>
        </p:grpSpPr>
        <p:sp>
          <p:nvSpPr>
            <p:cNvPr id="12" name="TextBox 11"/>
            <p:cNvSpPr txBox="1"/>
            <p:nvPr/>
          </p:nvSpPr>
          <p:spPr>
            <a:xfrm>
              <a:off x="3733800" y="5486400"/>
              <a:ext cx="1516762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600" dirty="0" smtClean="0">
                  <a:solidFill>
                    <a:srgbClr val="FF0000"/>
                  </a:solidFill>
                </a:rPr>
                <a:t>Affects</a:t>
              </a:r>
            </a:p>
            <a:p>
              <a:pPr algn="ctr"/>
              <a:r>
                <a:rPr lang="en-US" sz="1600" dirty="0" smtClean="0">
                  <a:solidFill>
                    <a:srgbClr val="FF0000"/>
                  </a:solidFill>
                </a:rPr>
                <a:t>ASSEMBLY</a:t>
              </a:r>
            </a:p>
            <a:p>
              <a:pPr algn="ctr"/>
              <a:r>
                <a:rPr lang="en-US" sz="1600" dirty="0" smtClean="0">
                  <a:solidFill>
                    <a:srgbClr val="FF0000"/>
                  </a:solidFill>
                </a:rPr>
                <a:t>COMPONENT</a:t>
              </a:r>
              <a:endParaRPr lang="en-US" sz="1600" dirty="0">
                <a:solidFill>
                  <a:srgbClr val="FF0000"/>
                </a:solidFill>
              </a:endParaRPr>
            </a:p>
          </p:txBody>
        </p:sp>
        <p:cxnSp>
          <p:nvCxnSpPr>
            <p:cNvPr id="13" name="Straight Arrow Connector 12"/>
            <p:cNvCxnSpPr/>
            <p:nvPr/>
          </p:nvCxnSpPr>
          <p:spPr bwMode="auto">
            <a:xfrm rot="16200000" flipV="1">
              <a:off x="3848101" y="5143500"/>
              <a:ext cx="381000" cy="304799"/>
            </a:xfrm>
            <a:prstGeom prst="straightConnector1">
              <a:avLst/>
            </a:prstGeom>
            <a:solidFill>
              <a:schemeClr val="accent1"/>
            </a:solidFill>
            <a:ln w="38100" cap="flat" cmpd="sng" algn="ctr">
              <a:solidFill>
                <a:srgbClr val="CC0000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</p:grpSp>
    </p:spTree>
    <p:extLst>
      <p:ext uri="{BB962C8B-B14F-4D97-AF65-F5344CB8AC3E}">
        <p14:creationId xmlns:p14="http://schemas.microsoft.com/office/powerpoint/2010/main" val="38945001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Appearances </a:t>
            </a:r>
            <a:r>
              <a:rPr lang="en-US" dirty="0"/>
              <a:t>– </a:t>
            </a:r>
            <a:r>
              <a:rPr lang="en-US" dirty="0" smtClean="0"/>
              <a:t>other ways of adding, editing</a:t>
            </a:r>
            <a:r>
              <a:rPr lang="en-US" dirty="0"/>
              <a:t>, </a:t>
            </a:r>
            <a:r>
              <a:rPr lang="en-US" dirty="0" smtClean="0"/>
              <a:t>removing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Use Edit Appearance command (with or without pre-selections)</a:t>
            </a:r>
          </a:p>
          <a:p>
            <a:pPr lvl="1"/>
            <a:r>
              <a:rPr lang="en-US" dirty="0"/>
              <a:t>Pre-selections feed the selection </a:t>
            </a:r>
            <a:r>
              <a:rPr lang="en-US" dirty="0" smtClean="0"/>
              <a:t>box in appearance property manager</a:t>
            </a:r>
            <a:endParaRPr lang="en-US" dirty="0"/>
          </a:p>
          <a:p>
            <a:pPr lvl="1"/>
            <a:r>
              <a:rPr lang="en-US" dirty="0"/>
              <a:t>Or you can select items </a:t>
            </a:r>
            <a:r>
              <a:rPr lang="en-US" dirty="0" smtClean="0"/>
              <a:t>after the property manager comes up</a:t>
            </a:r>
            <a:endParaRPr lang="en-US" dirty="0"/>
          </a:p>
          <a:p>
            <a:pPr lvl="1"/>
            <a:r>
              <a:rPr lang="en-US" dirty="0">
                <a:solidFill>
                  <a:srgbClr val="FF0000"/>
                </a:solidFill>
              </a:rPr>
              <a:t>No pre-selections = selecting of top model (part or </a:t>
            </a:r>
            <a:r>
              <a:rPr lang="en-US" b="1" dirty="0">
                <a:solidFill>
                  <a:srgbClr val="FF0000"/>
                </a:solidFill>
              </a:rPr>
              <a:t>assembly</a:t>
            </a:r>
            <a:r>
              <a:rPr lang="en-US" dirty="0">
                <a:solidFill>
                  <a:srgbClr val="FF0000"/>
                </a:solidFill>
              </a:rPr>
              <a:t>) by </a:t>
            </a:r>
            <a:r>
              <a:rPr lang="en-US" dirty="0" smtClean="0">
                <a:solidFill>
                  <a:srgbClr val="FF0000"/>
                </a:solidFill>
              </a:rPr>
              <a:t>default</a:t>
            </a:r>
          </a:p>
          <a:p>
            <a:pPr lvl="1"/>
            <a:r>
              <a:rPr lang="en-US" dirty="0" smtClean="0"/>
              <a:t>“old fashioned way”</a:t>
            </a:r>
            <a:br>
              <a:rPr lang="en-US" dirty="0" smtClean="0"/>
            </a:br>
            <a:endParaRPr lang="en-US" dirty="0" smtClean="0"/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81452" y="2895598"/>
            <a:ext cx="4051077" cy="365760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44152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Appearances – other ways of adding, editing, removing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Double click the appearance in the </a:t>
            </a:r>
            <a:r>
              <a:rPr lang="en-US" dirty="0" err="1" smtClean="0"/>
              <a:t>taskpane</a:t>
            </a:r>
            <a:endParaRPr lang="en-US" dirty="0" smtClean="0"/>
          </a:p>
          <a:p>
            <a:pPr lvl="1"/>
            <a:r>
              <a:rPr lang="en-US" dirty="0" smtClean="0"/>
              <a:t>Applies to whatever is pre-selected</a:t>
            </a:r>
          </a:p>
          <a:p>
            <a:pPr lvl="1"/>
            <a:r>
              <a:rPr lang="en-US" dirty="0" smtClean="0">
                <a:solidFill>
                  <a:srgbClr val="FF0000"/>
                </a:solidFill>
              </a:rPr>
              <a:t>No pre-selections = selecting of top model (part or </a:t>
            </a:r>
            <a:r>
              <a:rPr lang="en-US" b="1" dirty="0" smtClean="0">
                <a:solidFill>
                  <a:srgbClr val="FF0000"/>
                </a:solidFill>
              </a:rPr>
              <a:t>assembly</a:t>
            </a:r>
            <a:r>
              <a:rPr lang="en-US" dirty="0" smtClean="0">
                <a:solidFill>
                  <a:srgbClr val="FF0000"/>
                </a:solidFill>
              </a:rPr>
              <a:t>) by default</a:t>
            </a:r>
          </a:p>
          <a:p>
            <a:r>
              <a:rPr lang="en-US" dirty="0" smtClean="0"/>
              <a:t>Pre-Select and use the Add Appearance button</a:t>
            </a:r>
          </a:p>
          <a:p>
            <a:pPr lvl="1"/>
            <a:r>
              <a:rPr lang="en-US" dirty="0" smtClean="0"/>
              <a:t>Same as a double-click of the</a:t>
            </a:r>
            <a:br>
              <a:rPr lang="en-US" dirty="0" smtClean="0"/>
            </a:br>
            <a:r>
              <a:rPr lang="en-US" dirty="0" smtClean="0"/>
              <a:t>appearance</a:t>
            </a:r>
            <a:br>
              <a:rPr lang="en-US" dirty="0" smtClean="0"/>
            </a:br>
            <a:endParaRPr lang="en-US" dirty="0" smtClean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6010" y="2971800"/>
            <a:ext cx="3042616" cy="23622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808624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Appearances – other ways of adding, editing, removing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Using the Display Pane  (NO ACCESS TO FACES)</a:t>
            </a:r>
            <a:br>
              <a:rPr lang="en-US" dirty="0" smtClean="0"/>
            </a:br>
            <a:endParaRPr lang="en-US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1676400"/>
            <a:ext cx="6096000" cy="399650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536419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Appearances – other ways of adding, editing, removing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Drag and Drop from the task pane</a:t>
            </a:r>
            <a:br>
              <a:rPr lang="en-US" dirty="0" smtClean="0"/>
            </a:br>
            <a:endParaRPr lang="en-US" dirty="0" smtClean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1656908"/>
            <a:ext cx="5871923" cy="4495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6972300" y="2718137"/>
            <a:ext cx="1600200" cy="2031325"/>
          </a:xfrm>
          <a:prstGeom prst="rect">
            <a:avLst/>
          </a:prstGeom>
          <a:noFill/>
          <a:ln w="635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 smtClean="0"/>
              <a:t>Hit ALT while dragging to immediately invoke the appearance PM to make known edits</a:t>
            </a:r>
            <a:endParaRPr lang="en-US" dirty="0"/>
          </a:p>
        </p:txBody>
      </p:sp>
      <p:grpSp>
        <p:nvGrpSpPr>
          <p:cNvPr id="9" name="Group 8"/>
          <p:cNvGrpSpPr/>
          <p:nvPr/>
        </p:nvGrpSpPr>
        <p:grpSpPr>
          <a:xfrm>
            <a:off x="5582979" y="1656908"/>
            <a:ext cx="3103821" cy="2381692"/>
            <a:chOff x="5582979" y="1656908"/>
            <a:chExt cx="3103821" cy="2381692"/>
          </a:xfrm>
        </p:grpSpPr>
        <p:grpSp>
          <p:nvGrpSpPr>
            <p:cNvPr id="7" name="Group 6"/>
            <p:cNvGrpSpPr/>
            <p:nvPr/>
          </p:nvGrpSpPr>
          <p:grpSpPr>
            <a:xfrm>
              <a:off x="5582979" y="1656908"/>
              <a:ext cx="3103821" cy="2381692"/>
              <a:chOff x="5582979" y="1656908"/>
              <a:chExt cx="3103821" cy="2381692"/>
            </a:xfrm>
          </p:grpSpPr>
          <p:pic>
            <p:nvPicPr>
              <p:cNvPr id="3075" name="Picture 3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858000" y="1656908"/>
                <a:ext cx="1828800" cy="79057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5" name="Oval 4"/>
              <p:cNvSpPr/>
              <p:nvPr/>
            </p:nvSpPr>
            <p:spPr bwMode="auto">
              <a:xfrm>
                <a:off x="5582979" y="3429000"/>
                <a:ext cx="1143000" cy="609600"/>
              </a:xfrm>
              <a:prstGeom prst="ellipse">
                <a:avLst/>
              </a:prstGeom>
              <a:noFill/>
              <a:ln w="762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4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108" charset="0"/>
                  <a:ea typeface="ＭＳ Ｐゴシック" pitchFamily="108" charset="-128"/>
                  <a:cs typeface="ＭＳ Ｐゴシック" pitchFamily="108" charset="-128"/>
                </a:endParaRPr>
              </a:p>
            </p:txBody>
          </p:sp>
          <p:sp>
            <p:nvSpPr>
              <p:cNvPr id="6" name="Bent Arrow 5"/>
              <p:cNvSpPr/>
              <p:nvPr/>
            </p:nvSpPr>
            <p:spPr bwMode="auto">
              <a:xfrm>
                <a:off x="6019801" y="1905000"/>
                <a:ext cx="802758" cy="1371600"/>
              </a:xfrm>
              <a:prstGeom prst="bentArrow">
                <a:avLst/>
              </a:prstGeom>
              <a:solidFill>
                <a:srgbClr val="FF0000"/>
              </a:solidFill>
              <a:ln w="9525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4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108" charset="0"/>
                  <a:ea typeface="ＭＳ Ｐゴシック" pitchFamily="108" charset="-128"/>
                  <a:cs typeface="ＭＳ Ｐゴシック" pitchFamily="108" charset="-128"/>
                </a:endParaRPr>
              </a:p>
            </p:txBody>
          </p:sp>
        </p:grpSp>
        <p:sp>
          <p:nvSpPr>
            <p:cNvPr id="4" name="Rectangle 3"/>
            <p:cNvSpPr/>
            <p:nvPr/>
          </p:nvSpPr>
          <p:spPr bwMode="auto">
            <a:xfrm>
              <a:off x="6934200" y="2133600"/>
              <a:ext cx="1600200" cy="228600"/>
            </a:xfrm>
            <a:prstGeom prst="rect">
              <a:avLst/>
            </a:prstGeom>
            <a:solidFill>
              <a:srgbClr val="FF0000">
                <a:alpha val="4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108" charset="0"/>
                <a:ea typeface="ＭＳ Ｐゴシック" pitchFamily="108" charset="-128"/>
                <a:cs typeface="ＭＳ Ｐゴシック" pitchFamily="108" charset="-12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054624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Appearances – other ways of adding, editing, removing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On-screen callouts</a:t>
            </a:r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5200" y="3716855"/>
            <a:ext cx="3486150" cy="23241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2016642"/>
            <a:ext cx="3048000" cy="248602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14777" y="1981200"/>
            <a:ext cx="3914775" cy="22479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52400" y="4648200"/>
            <a:ext cx="3352800" cy="1323439"/>
          </a:xfrm>
          <a:prstGeom prst="rect">
            <a:avLst/>
          </a:prstGeom>
          <a:solidFill>
            <a:schemeClr val="tx2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600" dirty="0" smtClean="0"/>
              <a:t>Recommended workflow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sz="1600" dirty="0" smtClean="0"/>
              <a:t>Exclusively drag/drop to apply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sz="1600" dirty="0" smtClean="0"/>
              <a:t>ALT if I know I’m going to tweak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sz="1600" dirty="0" smtClean="0"/>
              <a:t>Primarily use callouts to edit or delete</a:t>
            </a:r>
          </a:p>
        </p:txBody>
      </p:sp>
    </p:spTree>
    <p:extLst>
      <p:ext uri="{BB962C8B-B14F-4D97-AF65-F5344CB8AC3E}">
        <p14:creationId xmlns:p14="http://schemas.microsoft.com/office/powerpoint/2010/main" val="31212783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Appearances - ownership</a:t>
            </a:r>
            <a:endParaRPr lang="en-US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362" y="1433656"/>
            <a:ext cx="6733238" cy="515526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3962400" y="1927300"/>
            <a:ext cx="2362200" cy="31393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dirty="0" smtClean="0"/>
              <a:t>In assemblies, the display pane shows 2 triangles</a:t>
            </a:r>
          </a:p>
          <a:p>
            <a:endParaRPr lang="en-US" dirty="0"/>
          </a:p>
          <a:p>
            <a:r>
              <a:rPr lang="en-US" dirty="0" smtClean="0"/>
              <a:t>Top triangle is component appearance</a:t>
            </a:r>
          </a:p>
          <a:p>
            <a:endParaRPr lang="en-US" dirty="0"/>
          </a:p>
          <a:p>
            <a:r>
              <a:rPr lang="en-US" dirty="0" smtClean="0"/>
              <a:t>Bottom triangle is part (model) appearance</a:t>
            </a:r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457200" y="990600"/>
            <a:ext cx="546816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An extra note about the Display Pane in assemblies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367515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Appearances - ownership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Appearance “ownership”, and how the display pane can help</a:t>
            </a:r>
            <a:br>
              <a:rPr lang="en-US" dirty="0" smtClean="0"/>
            </a:br>
            <a:endParaRPr 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1625447"/>
            <a:ext cx="1939350" cy="462295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9" name="Group 8"/>
          <p:cNvGrpSpPr/>
          <p:nvPr/>
        </p:nvGrpSpPr>
        <p:grpSpPr>
          <a:xfrm>
            <a:off x="609600" y="1625447"/>
            <a:ext cx="5586412" cy="4323656"/>
            <a:chOff x="609600" y="1625447"/>
            <a:chExt cx="5586412" cy="4323656"/>
          </a:xfrm>
        </p:grpSpPr>
        <p:pic>
          <p:nvPicPr>
            <p:cNvPr id="3075" name="Picture 3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71800" y="1625447"/>
              <a:ext cx="3224212" cy="4323656"/>
            </a:xfrm>
            <a:prstGeom prst="rect">
              <a:avLst/>
            </a:prstGeom>
            <a:ln w="38100">
              <a:solidFill>
                <a:schemeClr val="tx2"/>
              </a:solidFill>
              <a:prstDash val="sysDash"/>
              <a:miter lim="800000"/>
              <a:headEnd/>
              <a:tailEnd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</p:pic>
        <p:sp>
          <p:nvSpPr>
            <p:cNvPr id="4" name="Rectangle 3"/>
            <p:cNvSpPr/>
            <p:nvPr/>
          </p:nvSpPr>
          <p:spPr bwMode="auto">
            <a:xfrm>
              <a:off x="609600" y="2895600"/>
              <a:ext cx="1939350" cy="2514600"/>
            </a:xfrm>
            <a:prstGeom prst="rect">
              <a:avLst/>
            </a:prstGeom>
            <a:noFill/>
            <a:ln w="28575" cap="flat" cmpd="sng" algn="ctr">
              <a:solidFill>
                <a:schemeClr val="tx2"/>
              </a:solidFill>
              <a:prstDash val="sysDash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108" charset="0"/>
                <a:ea typeface="ＭＳ Ｐゴシック" pitchFamily="108" charset="-128"/>
                <a:cs typeface="ＭＳ Ｐゴシック" pitchFamily="108" charset="-128"/>
              </a:endParaRPr>
            </a:p>
          </p:txBody>
        </p:sp>
        <p:cxnSp>
          <p:nvCxnSpPr>
            <p:cNvPr id="6" name="Straight Connector 5"/>
            <p:cNvCxnSpPr/>
            <p:nvPr/>
          </p:nvCxnSpPr>
          <p:spPr bwMode="auto">
            <a:xfrm flipV="1">
              <a:off x="2548950" y="1625447"/>
              <a:ext cx="422850" cy="1270153"/>
            </a:xfrm>
            <a:prstGeom prst="line">
              <a:avLst/>
            </a:prstGeom>
            <a:ln w="28575">
              <a:solidFill>
                <a:schemeClr val="tx2"/>
              </a:solidFill>
              <a:prstDash val="sysDash"/>
              <a:headEnd type="none" w="med" len="med"/>
              <a:tailEnd type="none" w="med" len="med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8" name="Straight Connector 7"/>
            <p:cNvCxnSpPr/>
            <p:nvPr/>
          </p:nvCxnSpPr>
          <p:spPr bwMode="auto">
            <a:xfrm>
              <a:off x="2548950" y="5410200"/>
              <a:ext cx="422850" cy="538903"/>
            </a:xfrm>
            <a:prstGeom prst="line">
              <a:avLst/>
            </a:prstGeom>
            <a:solidFill>
              <a:schemeClr val="accent1"/>
            </a:solidFill>
            <a:ln w="28575" cap="flat" cmpd="sng" algn="ctr">
              <a:solidFill>
                <a:schemeClr val="tx2"/>
              </a:solidFill>
              <a:prstDash val="sysDash"/>
              <a:round/>
              <a:headEnd type="none" w="med" len="med"/>
              <a:tailEnd type="none" w="med" len="med"/>
            </a:ln>
            <a:effectLst/>
          </p:spPr>
        </p:cxnSp>
      </p:grpSp>
      <p:sp>
        <p:nvSpPr>
          <p:cNvPr id="10" name="TextBox 9"/>
          <p:cNvSpPr txBox="1"/>
          <p:nvPr/>
        </p:nvSpPr>
        <p:spPr>
          <a:xfrm>
            <a:off x="6477000" y="1600200"/>
            <a:ext cx="2133600" cy="212365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An appearance is “owned” by it’s TOP MODEL.</a:t>
            </a:r>
          </a:p>
          <a:p>
            <a:endParaRPr lang="en-US" sz="1200" dirty="0"/>
          </a:p>
          <a:p>
            <a:r>
              <a:rPr lang="en-US" sz="1200" dirty="0" smtClean="0"/>
              <a:t>e.g. </a:t>
            </a:r>
            <a:r>
              <a:rPr lang="en-US" sz="1200" dirty="0" err="1" smtClean="0"/>
              <a:t>face,feature</a:t>
            </a:r>
            <a:r>
              <a:rPr lang="en-US" sz="1200" dirty="0" smtClean="0"/>
              <a:t>/body </a:t>
            </a:r>
            <a:r>
              <a:rPr lang="en-US" sz="1200" dirty="0" err="1" smtClean="0"/>
              <a:t>apperances</a:t>
            </a:r>
            <a:r>
              <a:rPr lang="en-US" sz="1200" dirty="0" smtClean="0"/>
              <a:t> are always owned by the part they are contained in.</a:t>
            </a:r>
          </a:p>
          <a:p>
            <a:endParaRPr lang="en-US" sz="1200" dirty="0"/>
          </a:p>
          <a:p>
            <a:r>
              <a:rPr lang="en-US" sz="1200" dirty="0" smtClean="0"/>
              <a:t>If you add/delete a face appearance, you have MODIFIED that part.</a:t>
            </a:r>
            <a:endParaRPr lang="en-US" sz="1200" b="1" dirty="0"/>
          </a:p>
        </p:txBody>
      </p:sp>
      <p:grpSp>
        <p:nvGrpSpPr>
          <p:cNvPr id="16" name="Group 15"/>
          <p:cNvGrpSpPr/>
          <p:nvPr/>
        </p:nvGrpSpPr>
        <p:grpSpPr>
          <a:xfrm>
            <a:off x="6019800" y="3886200"/>
            <a:ext cx="2371507" cy="1569660"/>
            <a:chOff x="6019800" y="4419600"/>
            <a:chExt cx="2371507" cy="1569660"/>
          </a:xfrm>
        </p:grpSpPr>
        <p:sp>
          <p:nvSpPr>
            <p:cNvPr id="11" name="TextBox 10"/>
            <p:cNvSpPr txBox="1"/>
            <p:nvPr/>
          </p:nvSpPr>
          <p:spPr>
            <a:xfrm>
              <a:off x="6477000" y="4419600"/>
              <a:ext cx="1914307" cy="1569660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txBody>
            <a:bodyPr wrap="none" rtlCol="0">
              <a:spAutoFit/>
            </a:bodyPr>
            <a:lstStyle/>
            <a:p>
              <a:r>
                <a:rPr lang="en-US" sz="1200" dirty="0">
                  <a:solidFill>
                    <a:srgbClr val="FF0000"/>
                  </a:solidFill>
                </a:rPr>
                <a:t>In multi-level </a:t>
              </a:r>
              <a:r>
                <a:rPr lang="en-US" sz="1200" dirty="0" smtClean="0">
                  <a:solidFill>
                    <a:srgbClr val="FF0000"/>
                  </a:solidFill>
                </a:rPr>
                <a:t>assemblies,</a:t>
              </a:r>
              <a:br>
                <a:rPr lang="en-US" sz="1200" dirty="0" smtClean="0">
                  <a:solidFill>
                    <a:srgbClr val="FF0000"/>
                  </a:solidFill>
                </a:rPr>
              </a:br>
              <a:r>
                <a:rPr lang="en-US" sz="1200" dirty="0" smtClean="0">
                  <a:solidFill>
                    <a:srgbClr val="FF0000"/>
                  </a:solidFill>
                </a:rPr>
                <a:t>component </a:t>
              </a:r>
              <a:r>
                <a:rPr lang="en-US" sz="1200" dirty="0">
                  <a:solidFill>
                    <a:srgbClr val="FF0000"/>
                  </a:solidFill>
                </a:rPr>
                <a:t>appearances </a:t>
              </a:r>
              <a:r>
                <a:rPr lang="en-US" sz="1200" dirty="0" smtClean="0">
                  <a:solidFill>
                    <a:srgbClr val="FF0000"/>
                  </a:solidFill>
                </a:rPr>
                <a:t/>
              </a:r>
              <a:br>
                <a:rPr lang="en-US" sz="1200" dirty="0" smtClean="0">
                  <a:solidFill>
                    <a:srgbClr val="FF0000"/>
                  </a:solidFill>
                </a:rPr>
              </a:br>
              <a:r>
                <a:rPr lang="en-US" sz="1200" dirty="0" smtClean="0">
                  <a:solidFill>
                    <a:srgbClr val="FF0000"/>
                  </a:solidFill>
                </a:rPr>
                <a:t>may </a:t>
              </a:r>
              <a:r>
                <a:rPr lang="en-US" sz="1200" dirty="0">
                  <a:solidFill>
                    <a:srgbClr val="FF0000"/>
                  </a:solidFill>
                </a:rPr>
                <a:t>be owned by </a:t>
              </a:r>
              <a:r>
                <a:rPr lang="en-US" sz="1200" dirty="0" smtClean="0">
                  <a:solidFill>
                    <a:srgbClr val="FF0000"/>
                  </a:solidFill>
                </a:rPr>
                <a:t/>
              </a:r>
              <a:br>
                <a:rPr lang="en-US" sz="1200" dirty="0" smtClean="0">
                  <a:solidFill>
                    <a:srgbClr val="FF0000"/>
                  </a:solidFill>
                </a:rPr>
              </a:br>
              <a:r>
                <a:rPr lang="en-US" sz="1200" dirty="0" smtClean="0">
                  <a:solidFill>
                    <a:srgbClr val="FF0000"/>
                  </a:solidFill>
                </a:rPr>
                <a:t>sub-assembly </a:t>
              </a:r>
              <a:r>
                <a:rPr lang="en-US" sz="1200" dirty="0">
                  <a:solidFill>
                    <a:srgbClr val="FF0000"/>
                  </a:solidFill>
                </a:rPr>
                <a:t>models!</a:t>
              </a:r>
            </a:p>
            <a:p>
              <a:endParaRPr lang="en-US" sz="1200" dirty="0"/>
            </a:p>
            <a:p>
              <a:r>
                <a:rPr lang="en-US" sz="1200" b="1" dirty="0">
                  <a:solidFill>
                    <a:srgbClr val="FF0000"/>
                  </a:solidFill>
                </a:rPr>
                <a:t>You can tell by the </a:t>
              </a:r>
              <a:r>
                <a:rPr lang="en-US" sz="1200" b="1" dirty="0" smtClean="0">
                  <a:solidFill>
                    <a:srgbClr val="FF0000"/>
                  </a:solidFill>
                </a:rPr>
                <a:t/>
              </a:r>
              <a:br>
                <a:rPr lang="en-US" sz="1200" b="1" dirty="0" smtClean="0">
                  <a:solidFill>
                    <a:srgbClr val="FF0000"/>
                  </a:solidFill>
                </a:rPr>
              </a:br>
              <a:r>
                <a:rPr lang="en-US" sz="1200" b="1" dirty="0" smtClean="0">
                  <a:solidFill>
                    <a:schemeClr val="bg1">
                      <a:lumMod val="75000"/>
                    </a:schemeClr>
                  </a:solidFill>
                </a:rPr>
                <a:t>faded/greyed</a:t>
              </a:r>
              <a:r>
                <a:rPr lang="en-US" sz="1200" b="1" dirty="0" smtClean="0">
                  <a:solidFill>
                    <a:srgbClr val="FF0000"/>
                  </a:solidFill>
                </a:rPr>
                <a:t> </a:t>
              </a:r>
              <a:r>
                <a:rPr lang="en-US" sz="1200" b="1" dirty="0">
                  <a:solidFill>
                    <a:srgbClr val="FF0000"/>
                  </a:solidFill>
                </a:rPr>
                <a:t>hue of </a:t>
              </a:r>
              <a:r>
                <a:rPr lang="en-US" sz="1200" b="1" dirty="0" smtClean="0">
                  <a:solidFill>
                    <a:srgbClr val="FF0000"/>
                  </a:solidFill>
                </a:rPr>
                <a:t/>
              </a:r>
              <a:br>
                <a:rPr lang="en-US" sz="1200" b="1" dirty="0" smtClean="0">
                  <a:solidFill>
                    <a:srgbClr val="FF0000"/>
                  </a:solidFill>
                </a:rPr>
              </a:br>
              <a:r>
                <a:rPr lang="en-US" sz="1200" b="1" dirty="0" smtClean="0">
                  <a:solidFill>
                    <a:srgbClr val="FF0000"/>
                  </a:solidFill>
                </a:rPr>
                <a:t>items </a:t>
              </a:r>
              <a:r>
                <a:rPr lang="en-US" sz="1200" b="1" dirty="0">
                  <a:solidFill>
                    <a:srgbClr val="FF0000"/>
                  </a:solidFill>
                </a:rPr>
                <a:t>in the </a:t>
              </a:r>
              <a:r>
                <a:rPr lang="en-US" sz="1200" b="1" dirty="0" err="1">
                  <a:solidFill>
                    <a:srgbClr val="FF0000"/>
                  </a:solidFill>
                </a:rPr>
                <a:t>taskpane</a:t>
              </a:r>
              <a:r>
                <a:rPr lang="en-US" sz="1200" b="1" dirty="0" smtClean="0">
                  <a:solidFill>
                    <a:srgbClr val="FF0000"/>
                  </a:solidFill>
                </a:rPr>
                <a:t>.</a:t>
              </a:r>
              <a:endParaRPr lang="en-US" sz="1200" b="1" dirty="0">
                <a:solidFill>
                  <a:srgbClr val="FF0000"/>
                </a:solidFill>
              </a:endParaRPr>
            </a:p>
          </p:txBody>
        </p:sp>
        <p:cxnSp>
          <p:nvCxnSpPr>
            <p:cNvPr id="15" name="Straight Arrow Connector 14"/>
            <p:cNvCxnSpPr>
              <a:stCxn id="11" idx="1"/>
            </p:cNvCxnSpPr>
            <p:nvPr/>
          </p:nvCxnSpPr>
          <p:spPr bwMode="auto">
            <a:xfrm flipH="1">
              <a:off x="6019800" y="5204430"/>
              <a:ext cx="457200" cy="586770"/>
            </a:xfrm>
            <a:prstGeom prst="straightConnector1">
              <a:avLst/>
            </a:prstGeom>
            <a:solidFill>
              <a:schemeClr val="accent1"/>
            </a:solidFill>
            <a:ln w="28575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</p:grpSp>
      <p:sp>
        <p:nvSpPr>
          <p:cNvPr id="17" name="TextBox 16"/>
          <p:cNvSpPr txBox="1"/>
          <p:nvPr/>
        </p:nvSpPr>
        <p:spPr>
          <a:xfrm>
            <a:off x="2719743" y="6172200"/>
            <a:ext cx="628248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 smtClean="0"/>
              <a:t>Put another way, a component can be a component, in more than one assembly.</a:t>
            </a:r>
            <a:br>
              <a:rPr lang="en-US" sz="1200" b="1" dirty="0" smtClean="0"/>
            </a:br>
            <a:r>
              <a:rPr lang="en-US" sz="1200" b="1" dirty="0" smtClean="0"/>
              <a:t>Know which “owning assembly” the component appearance belongs to.</a:t>
            </a:r>
            <a:endParaRPr lang="en-US" sz="1200" b="1" dirty="0"/>
          </a:p>
        </p:txBody>
      </p:sp>
    </p:spTree>
    <p:extLst>
      <p:ext uri="{BB962C8B-B14F-4D97-AF65-F5344CB8AC3E}">
        <p14:creationId xmlns:p14="http://schemas.microsoft.com/office/powerpoint/2010/main" val="4140402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Presenter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dirty="0" smtClean="0"/>
              <a:t>Ron Bates – Ron.Bates@3ds.com</a:t>
            </a:r>
          </a:p>
          <a:p>
            <a:pPr lvl="1"/>
            <a:r>
              <a:rPr lang="en-US" sz="2800" dirty="0" smtClean="0"/>
              <a:t>Senior Manager - Graphical Applications</a:t>
            </a:r>
          </a:p>
          <a:p>
            <a:pPr lvl="2"/>
            <a:r>
              <a:rPr lang="en-US" sz="2000" dirty="0" smtClean="0"/>
              <a:t>Core graphics systems</a:t>
            </a:r>
          </a:p>
          <a:p>
            <a:pPr lvl="2"/>
            <a:r>
              <a:rPr lang="en-US" sz="2000" dirty="0" err="1" smtClean="0"/>
              <a:t>RealView</a:t>
            </a:r>
            <a:r>
              <a:rPr lang="en-US" sz="2000" dirty="0" smtClean="0"/>
              <a:t> Graphics</a:t>
            </a:r>
          </a:p>
          <a:p>
            <a:pPr lvl="2"/>
            <a:r>
              <a:rPr lang="en-US" sz="2000" dirty="0" err="1" smtClean="0"/>
              <a:t>PhotoView</a:t>
            </a:r>
            <a:r>
              <a:rPr lang="en-US" sz="2000" dirty="0" smtClean="0"/>
              <a:t> 360</a:t>
            </a:r>
          </a:p>
          <a:p>
            <a:pPr lvl="2"/>
            <a:r>
              <a:rPr lang="en-US" sz="2000" dirty="0" err="1" smtClean="0"/>
              <a:t>eDrawings</a:t>
            </a:r>
            <a:endParaRPr lang="en-US" sz="2000" dirty="0" smtClean="0"/>
          </a:p>
          <a:p>
            <a:pPr lvl="2"/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03303488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Appearances - ownership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Appearance “ownership” and callouts</a:t>
            </a:r>
          </a:p>
          <a:p>
            <a:pPr lvl="1"/>
            <a:r>
              <a:rPr lang="en-US" dirty="0" smtClean="0"/>
              <a:t>Callouts cannot show N-instances deep of an assembly structure</a:t>
            </a:r>
          </a:p>
          <a:p>
            <a:pPr lvl="1"/>
            <a:r>
              <a:rPr lang="en-US" dirty="0" smtClean="0"/>
              <a:t>Component displayed at top of a callout is state of the component as seen by the currently opened assembly</a:t>
            </a:r>
            <a:endParaRPr lang="en-US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956" y="2895599"/>
            <a:ext cx="5972175" cy="256222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6705600" y="2971800"/>
            <a:ext cx="2209800" cy="353943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Lighter&lt;1&gt;-Part016&lt;1&gt; doesn’t have a component level override, owned by the top level assembly in this case.  Callout is correct.</a:t>
            </a:r>
          </a:p>
          <a:p>
            <a:endParaRPr lang="en-US" sz="1400" dirty="0"/>
          </a:p>
          <a:p>
            <a:r>
              <a:rPr lang="en-US" sz="1400" dirty="0" smtClean="0"/>
              <a:t>The component override is owned by the Lighter1 sub-assembly itself.  Display pane is correct.</a:t>
            </a:r>
          </a:p>
          <a:p>
            <a:endParaRPr lang="en-US" sz="1400" dirty="0"/>
          </a:p>
          <a:p>
            <a:r>
              <a:rPr lang="en-US" sz="1400" dirty="0" smtClean="0"/>
              <a:t>To remove it, means modifying </a:t>
            </a:r>
            <a:r>
              <a:rPr lang="en-US" sz="1400" dirty="0" err="1" smtClean="0"/>
              <a:t>Lighter.sldasm</a:t>
            </a:r>
            <a:r>
              <a:rPr lang="en-US" sz="1400" dirty="0" smtClean="0"/>
              <a:t>.  So we need to edit or open Lighter1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9339588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Texture and Decal mapping – mapping types explained</a:t>
            </a:r>
            <a:endParaRPr lang="en-US" dirty="0"/>
          </a:p>
        </p:txBody>
      </p:sp>
      <p:pic>
        <p:nvPicPr>
          <p:cNvPr id="4" name="Picture 53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6000" contrast="24000"/>
          </a:blip>
          <a:srcRect/>
          <a:stretch>
            <a:fillRect/>
          </a:stretch>
        </p:blipFill>
        <p:spPr bwMode="auto">
          <a:xfrm>
            <a:off x="6019800" y="3810000"/>
            <a:ext cx="1219200" cy="1177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52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6000" contrast="24000"/>
          </a:blip>
          <a:srcRect/>
          <a:stretch>
            <a:fillRect/>
          </a:stretch>
        </p:blipFill>
        <p:spPr bwMode="auto">
          <a:xfrm>
            <a:off x="3200400" y="3657600"/>
            <a:ext cx="1141413" cy="1257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5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162050" y="1066800"/>
            <a:ext cx="226695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6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962400" y="1177925"/>
            <a:ext cx="2286000" cy="2174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27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781800" y="1176338"/>
            <a:ext cx="2286000" cy="2176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" name="Group 49"/>
          <p:cNvGrpSpPr>
            <a:grpSpLocks/>
          </p:cNvGrpSpPr>
          <p:nvPr/>
        </p:nvGrpSpPr>
        <p:grpSpPr bwMode="auto">
          <a:xfrm>
            <a:off x="838200" y="3886200"/>
            <a:ext cx="2514600" cy="2514600"/>
            <a:chOff x="432" y="2448"/>
            <a:chExt cx="1584" cy="1584"/>
          </a:xfrm>
        </p:grpSpPr>
        <p:pic>
          <p:nvPicPr>
            <p:cNvPr id="10" name="Picture 28"/>
            <p:cNvPicPr>
              <a:picLocks noChangeAspect="1" noChangeArrowheads="1"/>
            </p:cNvPicPr>
            <p:nvPr/>
          </p:nvPicPr>
          <p:blipFill>
            <a:blip r:embed="rId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672" y="2448"/>
              <a:ext cx="1344" cy="13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1" name="Text Box 29"/>
            <p:cNvSpPr txBox="1">
              <a:spLocks noChangeArrowheads="1"/>
            </p:cNvSpPr>
            <p:nvPr/>
          </p:nvSpPr>
          <p:spPr bwMode="auto">
            <a:xfrm>
              <a:off x="902" y="3719"/>
              <a:ext cx="994" cy="2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800" dirty="0">
                  <a:solidFill>
                    <a:srgbClr val="666666"/>
                  </a:solidFill>
                </a:rPr>
                <a:t>XY Projection</a:t>
              </a:r>
            </a:p>
          </p:txBody>
        </p:sp>
        <p:pic>
          <p:nvPicPr>
            <p:cNvPr id="12" name="Picture 31"/>
            <p:cNvPicPr>
              <a:picLocks noChangeAspect="1" noChangeArrowheads="1"/>
            </p:cNvPicPr>
            <p:nvPr/>
          </p:nvPicPr>
          <p:blipFill>
            <a:blip r:embed="rId8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32" y="3504"/>
              <a:ext cx="528" cy="5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9" name="Group 42"/>
          <p:cNvGrpSpPr>
            <a:grpSpLocks/>
          </p:cNvGrpSpPr>
          <p:nvPr/>
        </p:nvGrpSpPr>
        <p:grpSpPr bwMode="auto">
          <a:xfrm>
            <a:off x="3657600" y="3886200"/>
            <a:ext cx="2530475" cy="2590800"/>
            <a:chOff x="1968" y="2496"/>
            <a:chExt cx="1594" cy="1632"/>
          </a:xfrm>
        </p:grpSpPr>
        <p:pic>
          <p:nvPicPr>
            <p:cNvPr id="14" name="Picture 33"/>
            <p:cNvPicPr>
              <a:picLocks noChangeAspect="1" noChangeArrowheads="1"/>
            </p:cNvPicPr>
            <p:nvPr/>
          </p:nvPicPr>
          <p:blipFill>
            <a:blip r:embed="rId9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2122" y="2496"/>
              <a:ext cx="1440" cy="13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5" name="Text Box 34"/>
            <p:cNvSpPr txBox="1">
              <a:spLocks noChangeArrowheads="1"/>
            </p:cNvSpPr>
            <p:nvPr/>
          </p:nvSpPr>
          <p:spPr bwMode="auto">
            <a:xfrm>
              <a:off x="2438" y="3815"/>
              <a:ext cx="989" cy="2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800" dirty="0">
                  <a:solidFill>
                    <a:srgbClr val="666666"/>
                  </a:solidFill>
                </a:rPr>
                <a:t>XZ Projection</a:t>
              </a:r>
            </a:p>
          </p:txBody>
        </p:sp>
        <p:pic>
          <p:nvPicPr>
            <p:cNvPr id="16" name="Picture 35"/>
            <p:cNvPicPr>
              <a:picLocks noChangeAspect="1" noChangeArrowheads="1"/>
            </p:cNvPicPr>
            <p:nvPr/>
          </p:nvPicPr>
          <p:blipFill>
            <a:blip r:embed="rId8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968" y="3600"/>
              <a:ext cx="528" cy="5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13" name="Group 43"/>
          <p:cNvGrpSpPr>
            <a:grpSpLocks/>
          </p:cNvGrpSpPr>
          <p:nvPr/>
        </p:nvGrpSpPr>
        <p:grpSpPr bwMode="auto">
          <a:xfrm>
            <a:off x="6629400" y="3886200"/>
            <a:ext cx="2492375" cy="2590800"/>
            <a:chOff x="3638" y="2544"/>
            <a:chExt cx="1570" cy="1632"/>
          </a:xfrm>
        </p:grpSpPr>
        <p:pic>
          <p:nvPicPr>
            <p:cNvPr id="18" name="Picture 39"/>
            <p:cNvPicPr>
              <a:picLocks noChangeAspect="1" noChangeArrowheads="1"/>
            </p:cNvPicPr>
            <p:nvPr/>
          </p:nvPicPr>
          <p:blipFill>
            <a:blip r:embed="rId10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3792" y="2544"/>
              <a:ext cx="1416" cy="13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9" name="Text Box 40"/>
            <p:cNvSpPr txBox="1">
              <a:spLocks noChangeArrowheads="1"/>
            </p:cNvSpPr>
            <p:nvPr/>
          </p:nvSpPr>
          <p:spPr bwMode="auto">
            <a:xfrm>
              <a:off x="4108" y="3863"/>
              <a:ext cx="989" cy="2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800" dirty="0">
                  <a:solidFill>
                    <a:srgbClr val="666666"/>
                  </a:solidFill>
                </a:rPr>
                <a:t>YZ Projection</a:t>
              </a:r>
            </a:p>
          </p:txBody>
        </p:sp>
        <p:pic>
          <p:nvPicPr>
            <p:cNvPr id="20" name="Picture 41"/>
            <p:cNvPicPr>
              <a:picLocks noChangeAspect="1" noChangeArrowheads="1"/>
            </p:cNvPicPr>
            <p:nvPr/>
          </p:nvPicPr>
          <p:blipFill>
            <a:blip r:embed="rId8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3638" y="3648"/>
              <a:ext cx="528" cy="5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21" name="Text Box 44"/>
          <p:cNvSpPr txBox="1">
            <a:spLocks noChangeArrowheads="1"/>
          </p:cNvSpPr>
          <p:nvPr/>
        </p:nvSpPr>
        <p:spPr bwMode="auto">
          <a:xfrm>
            <a:off x="3886200" y="3367088"/>
            <a:ext cx="274947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800" dirty="0">
                <a:solidFill>
                  <a:srgbClr val="666666"/>
                </a:solidFill>
              </a:rPr>
              <a:t>Automatic </a:t>
            </a:r>
            <a:r>
              <a:rPr lang="en-US" dirty="0" smtClean="0">
                <a:solidFill>
                  <a:srgbClr val="666666"/>
                </a:solidFill>
              </a:rPr>
              <a:t>(box) </a:t>
            </a:r>
            <a:r>
              <a:rPr lang="en-US" sz="1800" dirty="0" smtClean="0">
                <a:solidFill>
                  <a:srgbClr val="666666"/>
                </a:solidFill>
              </a:rPr>
              <a:t>Mapping</a:t>
            </a:r>
            <a:endParaRPr lang="en-US" sz="1800" dirty="0">
              <a:solidFill>
                <a:srgbClr val="666666"/>
              </a:solidFill>
            </a:endParaRPr>
          </a:p>
        </p:txBody>
      </p:sp>
      <p:sp>
        <p:nvSpPr>
          <p:cNvPr id="22" name="Text Box 47"/>
          <p:cNvSpPr txBox="1">
            <a:spLocks noChangeArrowheads="1"/>
          </p:cNvSpPr>
          <p:nvPr/>
        </p:nvSpPr>
        <p:spPr bwMode="auto">
          <a:xfrm>
            <a:off x="7080250" y="3352800"/>
            <a:ext cx="1928733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800" dirty="0">
                <a:solidFill>
                  <a:srgbClr val="666666"/>
                </a:solidFill>
              </a:rPr>
              <a:t>Surface Mapping</a:t>
            </a:r>
          </a:p>
        </p:txBody>
      </p:sp>
      <p:pic>
        <p:nvPicPr>
          <p:cNvPr id="23" name="Picture 50"/>
          <p:cNvPicPr>
            <a:picLocks noChangeAspect="1" noChangeArrowheads="1"/>
          </p:cNvPicPr>
          <p:nvPr/>
        </p:nvPicPr>
        <p:blipFill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6000" contrast="24000"/>
          </a:blip>
          <a:srcRect/>
          <a:stretch>
            <a:fillRect/>
          </a:stretch>
        </p:blipFill>
        <p:spPr bwMode="auto">
          <a:xfrm>
            <a:off x="152400" y="4343400"/>
            <a:ext cx="1371600" cy="1204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6564537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Texture and Decal mapping – mapping types explained</a:t>
            </a:r>
          </a:p>
        </p:txBody>
      </p:sp>
      <p:sp>
        <p:nvSpPr>
          <p:cNvPr id="4" name="Text Box 18"/>
          <p:cNvSpPr txBox="1">
            <a:spLocks noChangeArrowheads="1"/>
          </p:cNvSpPr>
          <p:nvPr/>
        </p:nvSpPr>
        <p:spPr bwMode="auto">
          <a:xfrm>
            <a:off x="742950" y="3429000"/>
            <a:ext cx="2095445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800" dirty="0">
                <a:solidFill>
                  <a:srgbClr val="666666"/>
                </a:solidFill>
              </a:rPr>
              <a:t>Spherical Mapping</a:t>
            </a:r>
          </a:p>
        </p:txBody>
      </p:sp>
      <p:sp>
        <p:nvSpPr>
          <p:cNvPr id="5" name="Text Box 19"/>
          <p:cNvSpPr txBox="1">
            <a:spLocks noChangeArrowheads="1"/>
          </p:cNvSpPr>
          <p:nvPr/>
        </p:nvSpPr>
        <p:spPr bwMode="auto">
          <a:xfrm>
            <a:off x="6324600" y="3505200"/>
            <a:ext cx="219803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800">
                <a:solidFill>
                  <a:srgbClr val="666666"/>
                </a:solidFill>
              </a:rPr>
              <a:t>Cylindrical Mapping</a:t>
            </a:r>
          </a:p>
        </p:txBody>
      </p:sp>
      <p:pic>
        <p:nvPicPr>
          <p:cNvPr id="6" name="Picture 22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81000" y="914400"/>
            <a:ext cx="2743200" cy="259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3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172200" y="914400"/>
            <a:ext cx="2667000" cy="2622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24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743200" y="2743200"/>
            <a:ext cx="3733800" cy="3552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 Box 25"/>
          <p:cNvSpPr txBox="1">
            <a:spLocks noChangeArrowheads="1"/>
          </p:cNvSpPr>
          <p:nvPr/>
        </p:nvSpPr>
        <p:spPr bwMode="auto">
          <a:xfrm>
            <a:off x="2749550" y="6248400"/>
            <a:ext cx="360868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800">
                <a:solidFill>
                  <a:srgbClr val="666666"/>
                </a:solidFill>
              </a:rPr>
              <a:t>Multiple combined mapping types</a:t>
            </a:r>
          </a:p>
        </p:txBody>
      </p:sp>
      <p:sp>
        <p:nvSpPr>
          <p:cNvPr id="10" name="Text Box 26"/>
          <p:cNvSpPr txBox="1">
            <a:spLocks noChangeArrowheads="1"/>
          </p:cNvSpPr>
          <p:nvPr/>
        </p:nvSpPr>
        <p:spPr bwMode="auto">
          <a:xfrm>
            <a:off x="6781800" y="5067300"/>
            <a:ext cx="124906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800">
                <a:solidFill>
                  <a:srgbClr val="666666"/>
                </a:solidFill>
              </a:rPr>
              <a:t>Cylindrical</a:t>
            </a:r>
          </a:p>
        </p:txBody>
      </p:sp>
      <p:sp>
        <p:nvSpPr>
          <p:cNvPr id="11" name="Line 50"/>
          <p:cNvSpPr>
            <a:spLocks noChangeShapeType="1"/>
          </p:cNvSpPr>
          <p:nvPr/>
        </p:nvSpPr>
        <p:spPr bwMode="auto">
          <a:xfrm flipH="1" flipV="1">
            <a:off x="5943600" y="5257800"/>
            <a:ext cx="914400" cy="0"/>
          </a:xfrm>
          <a:prstGeom prst="line">
            <a:avLst/>
          </a:prstGeom>
          <a:noFill/>
          <a:ln w="38100">
            <a:solidFill>
              <a:srgbClr val="666666"/>
            </a:solidFill>
            <a:round/>
            <a:headEnd/>
            <a:tailEnd type="triangle" w="med" len="lg"/>
          </a:ln>
          <a:effectLst>
            <a:outerShdw dist="35921" dir="2700000" algn="ctr" rotWithShape="0">
              <a:srgbClr val="DDDDDD"/>
            </a:outerShdw>
          </a:effectLst>
        </p:spPr>
        <p:txBody>
          <a:bodyPr/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  <p:sp>
        <p:nvSpPr>
          <p:cNvPr id="12" name="Text Box 28"/>
          <p:cNvSpPr txBox="1">
            <a:spLocks noChangeArrowheads="1"/>
          </p:cNvSpPr>
          <p:nvPr/>
        </p:nvSpPr>
        <p:spPr bwMode="auto">
          <a:xfrm>
            <a:off x="6705600" y="4038600"/>
            <a:ext cx="114646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800">
                <a:solidFill>
                  <a:srgbClr val="666666"/>
                </a:solidFill>
              </a:rPr>
              <a:t>Spherical</a:t>
            </a:r>
          </a:p>
        </p:txBody>
      </p:sp>
      <p:sp>
        <p:nvSpPr>
          <p:cNvPr id="13" name="Line 50"/>
          <p:cNvSpPr>
            <a:spLocks noChangeShapeType="1"/>
          </p:cNvSpPr>
          <p:nvPr/>
        </p:nvSpPr>
        <p:spPr bwMode="auto">
          <a:xfrm flipH="1" flipV="1">
            <a:off x="5867400" y="4229100"/>
            <a:ext cx="914400" cy="0"/>
          </a:xfrm>
          <a:prstGeom prst="line">
            <a:avLst/>
          </a:prstGeom>
          <a:noFill/>
          <a:ln w="38100">
            <a:solidFill>
              <a:srgbClr val="666666"/>
            </a:solidFill>
            <a:round/>
            <a:headEnd/>
            <a:tailEnd type="triangle" w="med" len="lg"/>
          </a:ln>
          <a:effectLst>
            <a:outerShdw dist="35921" dir="2700000" algn="ctr" rotWithShape="0">
              <a:srgbClr val="DDDDDD"/>
            </a:outerShdw>
          </a:effectLst>
        </p:spPr>
        <p:txBody>
          <a:bodyPr/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  <p:sp>
        <p:nvSpPr>
          <p:cNvPr id="14" name="Text Box 30"/>
          <p:cNvSpPr txBox="1">
            <a:spLocks noChangeArrowheads="1"/>
          </p:cNvSpPr>
          <p:nvPr/>
        </p:nvSpPr>
        <p:spPr bwMode="auto">
          <a:xfrm>
            <a:off x="3794125" y="2133600"/>
            <a:ext cx="156966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800">
                <a:solidFill>
                  <a:srgbClr val="666666"/>
                </a:solidFill>
              </a:rPr>
              <a:t>Projection XZ</a:t>
            </a:r>
          </a:p>
        </p:txBody>
      </p:sp>
      <p:sp>
        <p:nvSpPr>
          <p:cNvPr id="15" name="Line 50"/>
          <p:cNvSpPr>
            <a:spLocks noChangeShapeType="1"/>
          </p:cNvSpPr>
          <p:nvPr/>
        </p:nvSpPr>
        <p:spPr bwMode="auto">
          <a:xfrm flipH="1">
            <a:off x="4587875" y="2438400"/>
            <a:ext cx="0" cy="533400"/>
          </a:xfrm>
          <a:prstGeom prst="line">
            <a:avLst/>
          </a:prstGeom>
          <a:noFill/>
          <a:ln w="38100">
            <a:solidFill>
              <a:srgbClr val="666666"/>
            </a:solidFill>
            <a:round/>
            <a:headEnd/>
            <a:tailEnd type="triangle" w="med" len="lg"/>
          </a:ln>
          <a:effectLst>
            <a:outerShdw dist="35921" dir="2700000" algn="ctr" rotWithShape="0">
              <a:srgbClr val="DDDDDD"/>
            </a:outerShdw>
          </a:effectLst>
        </p:spPr>
        <p:txBody>
          <a:bodyPr/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  <p:sp>
        <p:nvSpPr>
          <p:cNvPr id="16" name="Text Box 32"/>
          <p:cNvSpPr txBox="1">
            <a:spLocks noChangeArrowheads="1"/>
          </p:cNvSpPr>
          <p:nvPr/>
        </p:nvSpPr>
        <p:spPr bwMode="auto">
          <a:xfrm>
            <a:off x="1003300" y="4105275"/>
            <a:ext cx="1582484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800">
                <a:solidFill>
                  <a:srgbClr val="666666"/>
                </a:solidFill>
              </a:rPr>
              <a:t>Projection XY</a:t>
            </a:r>
          </a:p>
        </p:txBody>
      </p:sp>
      <p:sp>
        <p:nvSpPr>
          <p:cNvPr id="17" name="Line 50"/>
          <p:cNvSpPr>
            <a:spLocks noChangeShapeType="1"/>
          </p:cNvSpPr>
          <p:nvPr/>
        </p:nvSpPr>
        <p:spPr bwMode="auto">
          <a:xfrm>
            <a:off x="2514600" y="4267200"/>
            <a:ext cx="838200" cy="0"/>
          </a:xfrm>
          <a:prstGeom prst="line">
            <a:avLst/>
          </a:prstGeom>
          <a:noFill/>
          <a:ln w="38100">
            <a:solidFill>
              <a:srgbClr val="666666"/>
            </a:solidFill>
            <a:round/>
            <a:headEnd/>
            <a:tailEnd type="triangle" w="med" len="lg"/>
          </a:ln>
          <a:effectLst>
            <a:outerShdw dist="35921" dir="2700000" algn="ctr" rotWithShape="0">
              <a:srgbClr val="DDDDDD"/>
            </a:outerShdw>
          </a:effectLst>
        </p:spPr>
        <p:txBody>
          <a:bodyPr/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  <p:sp>
        <p:nvSpPr>
          <p:cNvPr id="18" name="Line 50"/>
          <p:cNvSpPr>
            <a:spLocks noChangeShapeType="1"/>
          </p:cNvSpPr>
          <p:nvPr/>
        </p:nvSpPr>
        <p:spPr bwMode="auto">
          <a:xfrm>
            <a:off x="2514600" y="4267200"/>
            <a:ext cx="914400" cy="1219200"/>
          </a:xfrm>
          <a:prstGeom prst="line">
            <a:avLst/>
          </a:prstGeom>
          <a:noFill/>
          <a:ln w="38100">
            <a:solidFill>
              <a:srgbClr val="666666"/>
            </a:solidFill>
            <a:round/>
            <a:headEnd/>
            <a:tailEnd type="triangle" w="med" len="lg"/>
          </a:ln>
          <a:effectLst>
            <a:outerShdw dist="35921" dir="2700000" algn="ctr" rotWithShape="0">
              <a:srgbClr val="DDDDDD"/>
            </a:outerShdw>
          </a:effectLst>
        </p:spPr>
        <p:txBody>
          <a:bodyPr/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  <p:sp>
        <p:nvSpPr>
          <p:cNvPr id="19" name="Line 50"/>
          <p:cNvSpPr>
            <a:spLocks noChangeShapeType="1"/>
          </p:cNvSpPr>
          <p:nvPr/>
        </p:nvSpPr>
        <p:spPr bwMode="auto">
          <a:xfrm flipH="1" flipV="1">
            <a:off x="5943600" y="4800600"/>
            <a:ext cx="914400" cy="457200"/>
          </a:xfrm>
          <a:prstGeom prst="line">
            <a:avLst/>
          </a:prstGeom>
          <a:noFill/>
          <a:ln w="38100">
            <a:solidFill>
              <a:srgbClr val="666666"/>
            </a:solidFill>
            <a:round/>
            <a:headEnd/>
            <a:tailEnd type="triangle" w="med" len="lg"/>
          </a:ln>
          <a:effectLst>
            <a:outerShdw dist="35921" dir="2700000" algn="ctr" rotWithShape="0">
              <a:srgbClr val="DDDDDD"/>
            </a:outerShdw>
          </a:effectLst>
        </p:spPr>
        <p:txBody>
          <a:bodyPr/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  <p:pic>
        <p:nvPicPr>
          <p:cNvPr id="20" name="Picture 36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47700" y="4800600"/>
            <a:ext cx="1714500" cy="171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0533144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9" grpId="0"/>
      <p:bldP spid="10" grpId="0"/>
      <p:bldP spid="11" grpId="0" animBg="1"/>
      <p:bldP spid="12" grpId="0"/>
      <p:bldP spid="13" grpId="0" animBg="1"/>
      <p:bldP spid="14" grpId="0"/>
      <p:bldP spid="15" grpId="0" animBg="1"/>
      <p:bldP spid="16" grpId="0"/>
      <p:bldP spid="17" grpId="0" animBg="1"/>
      <p:bldP spid="18" grpId="0" animBg="1"/>
      <p:bldP spid="19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Texture and decal mapping – using the manipulator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219200"/>
            <a:ext cx="8077200" cy="381000"/>
          </a:xfrm>
        </p:spPr>
        <p:txBody>
          <a:bodyPr/>
          <a:lstStyle/>
          <a:p>
            <a:r>
              <a:rPr lang="en-US" dirty="0" smtClean="0"/>
              <a:t>The same manipulator is used for textural appearances and decals</a:t>
            </a: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2028824"/>
            <a:ext cx="8137169" cy="3686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093422" y="1905000"/>
            <a:ext cx="723275" cy="369332"/>
          </a:xfrm>
          <a:prstGeom prst="rect">
            <a:avLst/>
          </a:prstGeom>
          <a:solidFill>
            <a:schemeClr val="tx2"/>
          </a:solidFill>
          <a:ln w="28575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dirty="0" smtClean="0"/>
              <a:t>width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1320557" y="2819400"/>
            <a:ext cx="813043" cy="369332"/>
          </a:xfrm>
          <a:prstGeom prst="rect">
            <a:avLst/>
          </a:prstGeom>
          <a:solidFill>
            <a:schemeClr val="tx2"/>
          </a:solidFill>
          <a:ln w="28575">
            <a:solidFill>
              <a:schemeClr val="tx1"/>
            </a:solidFill>
          </a:ln>
        </p:spPr>
        <p:txBody>
          <a:bodyPr wrap="none" rtlCol="0">
            <a:spAutoFit/>
          </a:bodyPr>
          <a:lstStyle>
            <a:defPPr>
              <a:defRPr lang="en-US"/>
            </a:defPPr>
          </a:lstStyle>
          <a:p>
            <a:r>
              <a:rPr lang="en-US" dirty="0"/>
              <a:t>height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66530" y="5706644"/>
            <a:ext cx="2287806" cy="369332"/>
          </a:xfrm>
          <a:prstGeom prst="rect">
            <a:avLst/>
          </a:prstGeom>
          <a:solidFill>
            <a:schemeClr val="tx2"/>
          </a:solidFill>
          <a:ln w="28575">
            <a:solidFill>
              <a:schemeClr val="tx1"/>
            </a:solidFill>
          </a:ln>
        </p:spPr>
        <p:txBody>
          <a:bodyPr wrap="none" rtlCol="0">
            <a:spAutoFit/>
          </a:bodyPr>
          <a:lstStyle>
            <a:defPPr>
              <a:defRPr lang="en-US"/>
            </a:defPPr>
          </a:lstStyle>
          <a:p>
            <a:r>
              <a:rPr lang="en-US" dirty="0"/>
              <a:t>height/width handles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346507" y="3687245"/>
            <a:ext cx="2121093" cy="369332"/>
          </a:xfrm>
          <a:prstGeom prst="rect">
            <a:avLst/>
          </a:prstGeom>
          <a:solidFill>
            <a:schemeClr val="tx2"/>
          </a:solidFill>
          <a:ln w="28575">
            <a:solidFill>
              <a:schemeClr val="tx1"/>
            </a:solidFill>
          </a:ln>
        </p:spPr>
        <p:txBody>
          <a:bodyPr wrap="none" rtlCol="0">
            <a:spAutoFit/>
          </a:bodyPr>
          <a:lstStyle>
            <a:defPPr>
              <a:defRPr lang="en-US"/>
            </a:defPPr>
          </a:lstStyle>
          <a:p>
            <a:r>
              <a:rPr lang="en-US" dirty="0"/>
              <a:t>horizontal direction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420612" y="2819400"/>
            <a:ext cx="1851789" cy="369332"/>
          </a:xfrm>
          <a:prstGeom prst="rect">
            <a:avLst/>
          </a:prstGeom>
          <a:solidFill>
            <a:schemeClr val="tx2"/>
          </a:solidFill>
          <a:ln w="28575">
            <a:solidFill>
              <a:schemeClr val="tx1"/>
            </a:solidFill>
          </a:ln>
        </p:spPr>
        <p:txBody>
          <a:bodyPr wrap="none" rtlCol="0">
            <a:spAutoFit/>
          </a:bodyPr>
          <a:lstStyle>
            <a:defPPr>
              <a:defRPr lang="en-US"/>
            </a:defPPr>
          </a:lstStyle>
          <a:p>
            <a:r>
              <a:rPr lang="en-US" dirty="0"/>
              <a:t>vertical direction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466505" y="4343400"/>
            <a:ext cx="1710725" cy="369332"/>
          </a:xfrm>
          <a:prstGeom prst="rect">
            <a:avLst/>
          </a:prstGeom>
          <a:solidFill>
            <a:schemeClr val="tx2"/>
          </a:solidFill>
          <a:ln w="28575">
            <a:solidFill>
              <a:schemeClr val="tx1"/>
            </a:solidFill>
          </a:ln>
        </p:spPr>
        <p:txBody>
          <a:bodyPr wrap="none" rtlCol="0">
            <a:spAutoFit/>
          </a:bodyPr>
          <a:lstStyle>
            <a:defPPr>
              <a:defRPr lang="en-US"/>
            </a:defPPr>
          </a:lstStyle>
          <a:p>
            <a:r>
              <a:rPr lang="en-US" dirty="0" smtClean="0"/>
              <a:t>rotation handle</a:t>
            </a:r>
            <a:endParaRPr lang="en-US" dirty="0"/>
          </a:p>
        </p:txBody>
      </p:sp>
      <p:cxnSp>
        <p:nvCxnSpPr>
          <p:cNvPr id="13" name="Straight Connector 12"/>
          <p:cNvCxnSpPr/>
          <p:nvPr/>
        </p:nvCxnSpPr>
        <p:spPr bwMode="auto">
          <a:xfrm flipV="1">
            <a:off x="1100272" y="2318266"/>
            <a:ext cx="0" cy="3091934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rgbClr val="FF00FF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5" name="Straight Connector 14"/>
          <p:cNvCxnSpPr/>
          <p:nvPr/>
        </p:nvCxnSpPr>
        <p:spPr bwMode="auto">
          <a:xfrm>
            <a:off x="1092321" y="2310315"/>
            <a:ext cx="7205528" cy="0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7" name="Rectangle 16"/>
          <p:cNvSpPr/>
          <p:nvPr/>
        </p:nvSpPr>
        <p:spPr bwMode="auto">
          <a:xfrm>
            <a:off x="1045770" y="5402252"/>
            <a:ext cx="93101" cy="83820"/>
          </a:xfrm>
          <a:prstGeom prst="rect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108" charset="0"/>
              <a:ea typeface="ＭＳ Ｐゴシック" pitchFamily="108" charset="-128"/>
              <a:cs typeface="ＭＳ Ｐゴシック" pitchFamily="108" charset="-128"/>
            </a:endParaRPr>
          </a:p>
        </p:txBody>
      </p:sp>
      <p:sp>
        <p:nvSpPr>
          <p:cNvPr id="18" name="Oval 17"/>
          <p:cNvSpPr/>
          <p:nvPr/>
        </p:nvSpPr>
        <p:spPr bwMode="auto">
          <a:xfrm>
            <a:off x="4612743" y="3803645"/>
            <a:ext cx="149725" cy="144511"/>
          </a:xfrm>
          <a:prstGeom prst="ellipse">
            <a:avLst/>
          </a:prstGeom>
          <a:gradFill flip="none" rotWithShape="1">
            <a:gsLst>
              <a:gs pos="0">
                <a:srgbClr val="FFFF00">
                  <a:shade val="30000"/>
                  <a:satMod val="115000"/>
                </a:srgbClr>
              </a:gs>
              <a:gs pos="50000">
                <a:srgbClr val="FFFF00">
                  <a:shade val="67500"/>
                  <a:satMod val="115000"/>
                </a:srgbClr>
              </a:gs>
              <a:gs pos="100000">
                <a:srgbClr val="FFFF00">
                  <a:shade val="100000"/>
                  <a:satMod val="115000"/>
                </a:srgbClr>
              </a:gs>
            </a:gsLst>
            <a:lin ang="2700000" scaled="1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108" charset="0"/>
              <a:ea typeface="ＭＳ Ｐゴシック" pitchFamily="108" charset="-128"/>
              <a:cs typeface="ＭＳ Ｐゴシック" pitchFamily="108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3478613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6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6" presetClass="emph" presetSubtype="0" autoRev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3" dur="2000" fill="hold"/>
                                        <p:tgtEl>
                                          <p:spTgt spid="17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6" presetClass="emph" presetSubtype="0" autoRev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0" dur="2000" fill="hold"/>
                                        <p:tgtEl>
                                          <p:spTgt spid="18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9" grpId="0" animBg="1"/>
      <p:bldP spid="10" grpId="0" animBg="1"/>
      <p:bldP spid="17" grpId="0" animBg="1"/>
      <p:bldP spid="18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Decal mapping – some specifics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1200" dirty="0" smtClean="0"/>
              <a:t>Decals don’t have automatic/box mapping</a:t>
            </a:r>
          </a:p>
          <a:p>
            <a:r>
              <a:rPr lang="en-US" sz="1200" dirty="0" smtClean="0"/>
              <a:t>Decals default to label mapping on most surfaces</a:t>
            </a:r>
          </a:p>
          <a:p>
            <a:pPr lvl="1"/>
            <a:r>
              <a:rPr lang="en-US" sz="1200" dirty="0" smtClean="0"/>
              <a:t>Label Mapping works best on the simpler cases when spanning multiple faces (typically having linear edges)</a:t>
            </a:r>
          </a:p>
          <a:p>
            <a:pPr lvl="1"/>
            <a:r>
              <a:rPr lang="en-US" sz="1200" dirty="0" smtClean="0"/>
              <a:t>Think of a label mapped decal as a sticker.  If the sticker would “crinkle” when going over the surface, label mapping is not a good choice.</a:t>
            </a:r>
          </a:p>
          <a:p>
            <a:r>
              <a:rPr lang="en-US" sz="1200" dirty="0" smtClean="0"/>
              <a:t>When dropped on a parametrically spherical or cylindrical surface, decals will automatically choose spherical or cylindrical mapping accordingly</a:t>
            </a:r>
          </a:p>
        </p:txBody>
      </p:sp>
      <p:pic>
        <p:nvPicPr>
          <p:cNvPr id="140292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1000" y="3429000"/>
            <a:ext cx="3376613" cy="30666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0" name="Group 9"/>
          <p:cNvGrpSpPr/>
          <p:nvPr/>
        </p:nvGrpSpPr>
        <p:grpSpPr>
          <a:xfrm>
            <a:off x="3124200" y="3429000"/>
            <a:ext cx="3356114" cy="3048000"/>
            <a:chOff x="3124200" y="3429000"/>
            <a:chExt cx="3356114" cy="3048000"/>
          </a:xfrm>
        </p:grpSpPr>
        <p:pic>
          <p:nvPicPr>
            <p:cNvPr id="140293" name="Picture 5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3124200" y="3429000"/>
              <a:ext cx="3356114" cy="3048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9" name="&quot;No&quot; Symbol 8"/>
            <p:cNvSpPr/>
            <p:nvPr/>
          </p:nvSpPr>
          <p:spPr bwMode="auto">
            <a:xfrm>
              <a:off x="4953000" y="5105400"/>
              <a:ext cx="533400" cy="533400"/>
            </a:xfrm>
            <a:prstGeom prst="noSmoking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108" charset="0"/>
                <a:ea typeface="ＭＳ Ｐゴシック" pitchFamily="108" charset="-128"/>
                <a:cs typeface="ＭＳ Ｐゴシック" pitchFamily="108" charset="-128"/>
              </a:endParaRPr>
            </a:p>
          </p:txBody>
        </p:sp>
      </p:grpSp>
      <p:pic>
        <p:nvPicPr>
          <p:cNvPr id="140294" name="Picture 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370665" y="3429000"/>
            <a:ext cx="3316135" cy="2976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883136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02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02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402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402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Texture and decal mapping - example</a:t>
            </a:r>
            <a:endParaRPr lang="en-US" dirty="0"/>
          </a:p>
        </p:txBody>
      </p:sp>
      <p:pic>
        <p:nvPicPr>
          <p:cNvPr id="2050" name="Picture 2">
            <a:hlinkClick r:id="rId2" action="ppaction://hlinkfile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1914" y="1200804"/>
            <a:ext cx="6426283" cy="53686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263165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RealView</a:t>
            </a:r>
            <a:r>
              <a:rPr lang="en-US" dirty="0" smtClean="0"/>
              <a:t> and lights</a:t>
            </a:r>
            <a:endParaRPr lang="en-US" dirty="0"/>
          </a:p>
        </p:txBody>
      </p:sp>
      <p:pic>
        <p:nvPicPr>
          <p:cNvPr id="4" name="Picture 3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419600" y="990600"/>
            <a:ext cx="4191000" cy="3495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24000" y="2209800"/>
            <a:ext cx="3735388" cy="4448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63850" y="1219200"/>
            <a:ext cx="1308100" cy="1431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Line 11"/>
          <p:cNvSpPr>
            <a:spLocks noChangeShapeType="1"/>
          </p:cNvSpPr>
          <p:nvPr/>
        </p:nvSpPr>
        <p:spPr bwMode="auto">
          <a:xfrm flipH="1">
            <a:off x="2362200" y="4495800"/>
            <a:ext cx="10668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lg"/>
          </a:ln>
          <a:effectLst>
            <a:outerShdw dist="28398" dir="1593903" algn="ctr" rotWithShape="0">
              <a:srgbClr val="B2B2B2">
                <a:alpha val="50000"/>
              </a:srgbClr>
            </a:outerShdw>
          </a:effectLst>
        </p:spPr>
        <p:txBody>
          <a:bodyPr/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  <p:sp>
        <p:nvSpPr>
          <p:cNvPr id="8" name="Text Box 13"/>
          <p:cNvSpPr txBox="1">
            <a:spLocks noChangeArrowheads="1"/>
          </p:cNvSpPr>
          <p:nvPr/>
        </p:nvSpPr>
        <p:spPr bwMode="auto">
          <a:xfrm>
            <a:off x="457200" y="1295400"/>
            <a:ext cx="3048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en-US" sz="2000"/>
              <a:t>Only first Light (Directional) source projects RealView shadow.</a:t>
            </a:r>
          </a:p>
        </p:txBody>
      </p:sp>
      <p:pic>
        <p:nvPicPr>
          <p:cNvPr id="9" name="Picture 26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187950" y="3436938"/>
            <a:ext cx="2274888" cy="22764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tx1">
                <a:alpha val="50000"/>
              </a:schemeClr>
            </a:outerShdw>
          </a:effectLst>
        </p:spPr>
      </p:pic>
      <p:sp>
        <p:nvSpPr>
          <p:cNvPr id="10" name="Text Box 27"/>
          <p:cNvSpPr txBox="1">
            <a:spLocks noChangeArrowheads="1"/>
          </p:cNvSpPr>
          <p:nvPr/>
        </p:nvSpPr>
        <p:spPr bwMode="auto">
          <a:xfrm>
            <a:off x="3381375" y="4305300"/>
            <a:ext cx="1905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en-US" sz="2000"/>
              <a:t>Self shadows</a:t>
            </a:r>
          </a:p>
        </p:txBody>
      </p:sp>
      <p:sp>
        <p:nvSpPr>
          <p:cNvPr id="11" name="Line 30"/>
          <p:cNvSpPr>
            <a:spLocks noChangeShapeType="1"/>
          </p:cNvSpPr>
          <p:nvPr/>
        </p:nvSpPr>
        <p:spPr bwMode="auto">
          <a:xfrm>
            <a:off x="5029200" y="4495800"/>
            <a:ext cx="9144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lg"/>
          </a:ln>
          <a:effectLst>
            <a:outerShdw dist="28398" dir="1593903" algn="ctr" rotWithShape="0">
              <a:srgbClr val="B2B2B2">
                <a:alpha val="50000"/>
              </a:srgbClr>
            </a:outerShdw>
          </a:effectLst>
        </p:spPr>
        <p:txBody>
          <a:bodyPr/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  <p:sp>
        <p:nvSpPr>
          <p:cNvPr id="12" name="Line 33"/>
          <p:cNvSpPr>
            <a:spLocks noChangeShapeType="1"/>
          </p:cNvSpPr>
          <p:nvPr/>
        </p:nvSpPr>
        <p:spPr bwMode="auto">
          <a:xfrm>
            <a:off x="6167438" y="1552575"/>
            <a:ext cx="5334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lg"/>
          </a:ln>
          <a:effectLst>
            <a:outerShdw dist="28398" dir="1593903" algn="ctr" rotWithShape="0">
              <a:srgbClr val="B2B2B2">
                <a:alpha val="50000"/>
              </a:srgbClr>
            </a:outerShdw>
          </a:effectLst>
        </p:spPr>
        <p:txBody>
          <a:bodyPr/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  <p:sp>
        <p:nvSpPr>
          <p:cNvPr id="13" name="Text Box 34"/>
          <p:cNvSpPr txBox="1">
            <a:spLocks noChangeArrowheads="1"/>
          </p:cNvSpPr>
          <p:nvPr/>
        </p:nvSpPr>
        <p:spPr bwMode="auto">
          <a:xfrm>
            <a:off x="4957763" y="1238250"/>
            <a:ext cx="12954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en-US" sz="2000"/>
              <a:t>Enabled</a:t>
            </a:r>
          </a:p>
        </p:txBody>
      </p:sp>
      <p:sp>
        <p:nvSpPr>
          <p:cNvPr id="14" name="Line 35"/>
          <p:cNvSpPr>
            <a:spLocks noChangeShapeType="1"/>
          </p:cNvSpPr>
          <p:nvPr/>
        </p:nvSpPr>
        <p:spPr bwMode="auto">
          <a:xfrm>
            <a:off x="6157913" y="1357313"/>
            <a:ext cx="5334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lg"/>
          </a:ln>
          <a:effectLst>
            <a:outerShdw dist="28398" dir="1593903" algn="ctr" rotWithShape="0">
              <a:srgbClr val="B2B2B2">
                <a:alpha val="50000"/>
              </a:srgbClr>
            </a:outerShdw>
          </a:effectLst>
        </p:spPr>
        <p:txBody>
          <a:bodyPr/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  <p:sp>
        <p:nvSpPr>
          <p:cNvPr id="15" name="Line 38"/>
          <p:cNvSpPr>
            <a:spLocks noChangeShapeType="1"/>
          </p:cNvSpPr>
          <p:nvPr/>
        </p:nvSpPr>
        <p:spPr bwMode="auto">
          <a:xfrm>
            <a:off x="6172200" y="1338263"/>
            <a:ext cx="0" cy="2286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none" w="med" len="lg"/>
          </a:ln>
          <a:effectLst>
            <a:outerShdw dist="28398" dir="1593903" algn="ctr" rotWithShape="0">
              <a:srgbClr val="B2B2B2">
                <a:alpha val="50000"/>
              </a:srgbClr>
            </a:outerShdw>
          </a:effectLst>
        </p:spPr>
        <p:txBody>
          <a:bodyPr/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  <p:sp>
        <p:nvSpPr>
          <p:cNvPr id="16" name="Line 39"/>
          <p:cNvSpPr>
            <a:spLocks noChangeShapeType="1"/>
          </p:cNvSpPr>
          <p:nvPr/>
        </p:nvSpPr>
        <p:spPr bwMode="auto">
          <a:xfrm>
            <a:off x="6019800" y="1447800"/>
            <a:ext cx="1524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none" w="med" len="lg"/>
          </a:ln>
          <a:effectLst>
            <a:outerShdw dist="28398" dir="1593903" algn="ctr" rotWithShape="0">
              <a:srgbClr val="B2B2B2">
                <a:alpha val="50000"/>
              </a:srgbClr>
            </a:outerShdw>
          </a:effectLst>
        </p:spPr>
        <p:txBody>
          <a:bodyPr/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816693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633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70710" y="1359304"/>
            <a:ext cx="6650182" cy="51642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Title 1"/>
          <p:cNvSpPr txBox="1">
            <a:spLocks/>
          </p:cNvSpPr>
          <p:nvPr/>
        </p:nvSpPr>
        <p:spPr>
          <a:xfrm>
            <a:off x="304800" y="76200"/>
            <a:ext cx="6858000" cy="685800"/>
          </a:xfrm>
          <a:prstGeom prst="rect">
            <a:avLst/>
          </a:prstGeom>
        </p:spPr>
        <p:txBody>
          <a:bodyPr anchor="b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err="1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RealView</a:t>
            </a: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and lights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291363404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585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65547" y="1302820"/>
            <a:ext cx="6719455" cy="52180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Title 1"/>
          <p:cNvSpPr txBox="1">
            <a:spLocks/>
          </p:cNvSpPr>
          <p:nvPr/>
        </p:nvSpPr>
        <p:spPr>
          <a:xfrm>
            <a:off x="304800" y="76200"/>
            <a:ext cx="6858000" cy="685800"/>
          </a:xfrm>
          <a:prstGeom prst="rect">
            <a:avLst/>
          </a:prstGeom>
        </p:spPr>
        <p:txBody>
          <a:bodyPr anchor="b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err="1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RealView</a:t>
            </a: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and lights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43321725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537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70245" y="1108949"/>
            <a:ext cx="7283155" cy="5655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Title 1"/>
          <p:cNvSpPr txBox="1">
            <a:spLocks/>
          </p:cNvSpPr>
          <p:nvPr/>
        </p:nvSpPr>
        <p:spPr>
          <a:xfrm>
            <a:off x="304800" y="76200"/>
            <a:ext cx="6858000" cy="685800"/>
          </a:xfrm>
          <a:prstGeom prst="rect">
            <a:avLst/>
          </a:prstGeom>
        </p:spPr>
        <p:txBody>
          <a:bodyPr anchor="b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err="1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RealView</a:t>
            </a: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and lights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214297262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Random Tidbits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You can get this material at </a:t>
            </a:r>
            <a:r>
              <a:rPr lang="en-US" dirty="0">
                <a:hlinkClick r:id="rId2"/>
              </a:rPr>
              <a:t>http://robrodriguez.com/wordpress</a:t>
            </a:r>
            <a:r>
              <a:rPr lang="en-US" dirty="0" smtClean="0">
                <a:hlinkClick r:id="rId2"/>
              </a:rPr>
              <a:t>/</a:t>
            </a:r>
            <a:endParaRPr lang="en-US" dirty="0" smtClean="0"/>
          </a:p>
          <a:p>
            <a:pPr lvl="1"/>
            <a:r>
              <a:rPr lang="en-US" dirty="0"/>
              <a:t>Go to the “downloads” section and find plenty of other material there as well</a:t>
            </a:r>
            <a:r>
              <a:rPr lang="en-US" dirty="0" smtClean="0"/>
              <a:t>.</a:t>
            </a:r>
          </a:p>
          <a:p>
            <a:r>
              <a:rPr lang="en-US" dirty="0" smtClean="0"/>
              <a:t>Renderings and some (older) video tutorials at </a:t>
            </a:r>
            <a:r>
              <a:rPr lang="en-US" dirty="0" smtClean="0">
                <a:hlinkClick r:id="rId3"/>
              </a:rPr>
              <a:t>www.solidworksgallery.com</a:t>
            </a:r>
            <a:endParaRPr lang="en-US" dirty="0" smtClean="0"/>
          </a:p>
          <a:p>
            <a:r>
              <a:rPr lang="en-US" dirty="0" smtClean="0"/>
              <a:t>FORUMS</a:t>
            </a:r>
          </a:p>
          <a:p>
            <a:r>
              <a:rPr lang="en-US" dirty="0" smtClean="0"/>
              <a:t>Coming soon…</a:t>
            </a:r>
          </a:p>
          <a:p>
            <a:pPr lvl="1"/>
            <a:r>
              <a:rPr lang="en-US" dirty="0" err="1" smtClean="0"/>
              <a:t>PhotoRealistic</a:t>
            </a:r>
            <a:r>
              <a:rPr lang="en-US" dirty="0" smtClean="0"/>
              <a:t> Rendering Using</a:t>
            </a:r>
            <a:br>
              <a:rPr lang="en-US" dirty="0" smtClean="0"/>
            </a:br>
            <a:r>
              <a:rPr lang="en-US" dirty="0" smtClean="0"/>
              <a:t>SolidWorks and </a:t>
            </a:r>
            <a:r>
              <a:rPr lang="en-US" dirty="0" err="1" smtClean="0"/>
              <a:t>PhotoView</a:t>
            </a:r>
            <a:r>
              <a:rPr lang="en-US" dirty="0" smtClean="0"/>
              <a:t> 360</a:t>
            </a:r>
            <a:br>
              <a:rPr lang="en-US" dirty="0" smtClean="0"/>
            </a:br>
            <a:r>
              <a:rPr lang="en-US" dirty="0" smtClean="0"/>
              <a:t>STEP-BY-STEP</a:t>
            </a:r>
          </a:p>
          <a:p>
            <a:pPr lvl="1"/>
            <a:endParaRPr lang="en-US" dirty="0" smtClean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3000" y="2743198"/>
            <a:ext cx="2819400" cy="336928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77113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9" name="Picture 5" descr="Stretched Shadow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43000" y="1122620"/>
            <a:ext cx="6781800" cy="56591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itle 1"/>
          <p:cNvSpPr txBox="1">
            <a:spLocks/>
          </p:cNvSpPr>
          <p:nvPr/>
        </p:nvSpPr>
        <p:spPr>
          <a:xfrm>
            <a:off x="304800" y="76200"/>
            <a:ext cx="6858000" cy="685800"/>
          </a:xfrm>
          <a:prstGeom prst="rect">
            <a:avLst/>
          </a:prstGeom>
        </p:spPr>
        <p:txBody>
          <a:bodyPr anchor="b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err="1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RealView</a:t>
            </a: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and lights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95064640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3" name="Picture 4" descr="Stretched Shadow Fixed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43000" y="1122620"/>
            <a:ext cx="6781800" cy="56591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itle 1"/>
          <p:cNvSpPr txBox="1">
            <a:spLocks/>
          </p:cNvSpPr>
          <p:nvPr/>
        </p:nvSpPr>
        <p:spPr>
          <a:xfrm>
            <a:off x="304800" y="76200"/>
            <a:ext cx="6858000" cy="685800"/>
          </a:xfrm>
          <a:prstGeom prst="rect">
            <a:avLst/>
          </a:prstGeom>
        </p:spPr>
        <p:txBody>
          <a:bodyPr anchor="b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err="1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RealView</a:t>
            </a: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and lights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421313599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7" name="Picture 4" descr="Locked Light Control Explained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43000" y="1186206"/>
            <a:ext cx="6705600" cy="55955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2228" name="Rectangle 5"/>
          <p:cNvSpPr>
            <a:spLocks noChangeArrowheads="1"/>
          </p:cNvSpPr>
          <p:nvPr/>
        </p:nvSpPr>
        <p:spPr bwMode="auto">
          <a:xfrm>
            <a:off x="1066800" y="4191000"/>
            <a:ext cx="1447800" cy="457200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304800" y="76200"/>
            <a:ext cx="6858000" cy="685800"/>
          </a:xfrm>
          <a:prstGeom prst="rect">
            <a:avLst/>
          </a:prstGeom>
        </p:spPr>
        <p:txBody>
          <a:bodyPr anchor="b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err="1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RealView</a:t>
            </a: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and lights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294637420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2011: BIG CHANGES, BIG IMPROVEMENTS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Display Manager for all users</a:t>
            </a:r>
          </a:p>
          <a:p>
            <a:r>
              <a:rPr lang="en-US" dirty="0" smtClean="0"/>
              <a:t>Decals, custom appearances, &amp; custom scenes for all users</a:t>
            </a:r>
          </a:p>
          <a:p>
            <a:r>
              <a:rPr lang="en-US" dirty="0" smtClean="0"/>
              <a:t>Simplified, unified, illumination controls</a:t>
            </a:r>
          </a:p>
          <a:p>
            <a:r>
              <a:rPr lang="en-US" dirty="0" smtClean="0"/>
              <a:t>Enhanced </a:t>
            </a:r>
            <a:r>
              <a:rPr lang="en-US" dirty="0" err="1" smtClean="0"/>
              <a:t>RealView</a:t>
            </a:r>
            <a:r>
              <a:rPr lang="en-US" dirty="0" smtClean="0"/>
              <a:t> control for all appearances</a:t>
            </a:r>
          </a:p>
          <a:p>
            <a:r>
              <a:rPr lang="en-US" dirty="0" err="1" smtClean="0"/>
              <a:t>PhotoWorks</a:t>
            </a:r>
            <a:r>
              <a:rPr lang="en-US" dirty="0" smtClean="0"/>
              <a:t> is gone, </a:t>
            </a:r>
            <a:r>
              <a:rPr lang="en-US" dirty="0" err="1" smtClean="0"/>
              <a:t>PhotoView</a:t>
            </a:r>
            <a:r>
              <a:rPr lang="en-US" dirty="0" smtClean="0"/>
              <a:t> 360 is in</a:t>
            </a:r>
          </a:p>
          <a:p>
            <a:pPr lvl="1"/>
            <a:r>
              <a:rPr lang="en-US" dirty="0" smtClean="0"/>
              <a:t>Added features previously missing </a:t>
            </a:r>
            <a:r>
              <a:rPr lang="en-US" dirty="0" err="1" smtClean="0"/>
              <a:t>PhotoView</a:t>
            </a:r>
            <a:r>
              <a:rPr lang="en-US" dirty="0" smtClean="0"/>
              <a:t> 360</a:t>
            </a:r>
          </a:p>
          <a:p>
            <a:pPr lvl="2"/>
            <a:r>
              <a:rPr lang="en-US" dirty="0" smtClean="0"/>
              <a:t>Animations, Direct lighting, direct caustics , contours, scheduled renders</a:t>
            </a:r>
          </a:p>
          <a:p>
            <a:pPr lvl="1"/>
            <a:r>
              <a:rPr lang="en-US" dirty="0" smtClean="0"/>
              <a:t>Retained simplified options, controls, ease-of-use, and performance of </a:t>
            </a:r>
            <a:r>
              <a:rPr lang="en-US" dirty="0" err="1" smtClean="0"/>
              <a:t>PhotoView</a:t>
            </a:r>
            <a:r>
              <a:rPr lang="en-US" dirty="0" smtClean="0"/>
              <a:t> 360</a:t>
            </a:r>
          </a:p>
          <a:p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990040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Content Placeholder 2"/>
          <p:cNvSpPr>
            <a:spLocks noGrp="1"/>
          </p:cNvSpPr>
          <p:nvPr>
            <p:ph idx="1"/>
          </p:nvPr>
        </p:nvSpPr>
        <p:spPr>
          <a:xfrm>
            <a:off x="533400" y="1219200"/>
            <a:ext cx="8077200" cy="388825"/>
          </a:xfrm>
        </p:spPr>
        <p:txBody>
          <a:bodyPr/>
          <a:lstStyle/>
          <a:p>
            <a:r>
              <a:rPr lang="en-US" dirty="0" smtClean="0"/>
              <a:t>Display Manager – available to all users</a:t>
            </a:r>
            <a:br>
              <a:rPr lang="en-US" dirty="0" smtClean="0"/>
            </a:b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2011 General Changes – Display Manager</a:t>
            </a:r>
          </a:p>
        </p:txBody>
      </p:sp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4600" y="2105023"/>
            <a:ext cx="2228850" cy="44481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09950" y="2105025"/>
            <a:ext cx="2228850" cy="44481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9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350" y="2105025"/>
            <a:ext cx="2228850" cy="44481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818188" y="1623384"/>
            <a:ext cx="15440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Appearances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3908412" y="1623384"/>
            <a:ext cx="8899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Decals</a:t>
            </a:r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5943600" y="1623384"/>
            <a:ext cx="32111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Scenes, Lights, and Cameras</a:t>
            </a:r>
            <a:endParaRPr lang="en-US" dirty="0"/>
          </a:p>
        </p:txBody>
      </p:sp>
      <p:sp>
        <p:nvSpPr>
          <p:cNvPr id="14" name="Rectangle 13"/>
          <p:cNvSpPr/>
          <p:nvPr/>
        </p:nvSpPr>
        <p:spPr bwMode="auto">
          <a:xfrm>
            <a:off x="457200" y="2257425"/>
            <a:ext cx="400050" cy="381000"/>
          </a:xfrm>
          <a:prstGeom prst="rect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108" charset="0"/>
              <a:ea typeface="ＭＳ Ｐゴシック" pitchFamily="108" charset="-128"/>
              <a:cs typeface="ＭＳ Ｐゴシック" pitchFamily="108" charset="-128"/>
            </a:endParaRPr>
          </a:p>
        </p:txBody>
      </p:sp>
      <p:sp>
        <p:nvSpPr>
          <p:cNvPr id="21" name="Rectangle 20"/>
          <p:cNvSpPr/>
          <p:nvPr/>
        </p:nvSpPr>
        <p:spPr bwMode="auto">
          <a:xfrm>
            <a:off x="3581400" y="2257425"/>
            <a:ext cx="381000" cy="381000"/>
          </a:xfrm>
          <a:prstGeom prst="rect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108" charset="0"/>
              <a:ea typeface="ＭＳ Ｐゴシック" pitchFamily="108" charset="-128"/>
              <a:cs typeface="ＭＳ Ｐゴシック" pitchFamily="108" charset="-128"/>
            </a:endParaRPr>
          </a:p>
        </p:txBody>
      </p:sp>
      <p:sp>
        <p:nvSpPr>
          <p:cNvPr id="22" name="Rectangle 21"/>
          <p:cNvSpPr/>
          <p:nvPr/>
        </p:nvSpPr>
        <p:spPr bwMode="auto">
          <a:xfrm>
            <a:off x="6705600" y="2257425"/>
            <a:ext cx="381000" cy="381000"/>
          </a:xfrm>
          <a:prstGeom prst="rect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108" charset="0"/>
              <a:ea typeface="ＭＳ Ｐゴシック" pitchFamily="108" charset="-128"/>
              <a:cs typeface="ＭＳ Ｐゴシック" pitchFamily="108" charset="-128"/>
            </a:endParaRPr>
          </a:p>
        </p:txBody>
      </p:sp>
      <p:grpSp>
        <p:nvGrpSpPr>
          <p:cNvPr id="16" name="Group 15"/>
          <p:cNvGrpSpPr/>
          <p:nvPr/>
        </p:nvGrpSpPr>
        <p:grpSpPr>
          <a:xfrm>
            <a:off x="714374" y="2790825"/>
            <a:ext cx="1421479" cy="3505199"/>
            <a:chOff x="714374" y="2590800"/>
            <a:chExt cx="1421479" cy="3505199"/>
          </a:xfrm>
        </p:grpSpPr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4374" y="5059504"/>
              <a:ext cx="1421479" cy="103649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grpSp>
          <p:nvGrpSpPr>
            <p:cNvPr id="15" name="Group 14"/>
            <p:cNvGrpSpPr/>
            <p:nvPr/>
          </p:nvGrpSpPr>
          <p:grpSpPr>
            <a:xfrm>
              <a:off x="714374" y="2590800"/>
              <a:ext cx="1421479" cy="3505198"/>
              <a:chOff x="714374" y="2590800"/>
              <a:chExt cx="1421479" cy="3505198"/>
            </a:xfrm>
          </p:grpSpPr>
          <p:sp>
            <p:nvSpPr>
              <p:cNvPr id="4" name="Rectangle 3"/>
              <p:cNvSpPr/>
              <p:nvPr/>
            </p:nvSpPr>
            <p:spPr bwMode="auto">
              <a:xfrm>
                <a:off x="1143000" y="2590800"/>
                <a:ext cx="992853" cy="304800"/>
              </a:xfrm>
              <a:prstGeom prst="rect">
                <a:avLst/>
              </a:prstGeom>
              <a:noFill/>
              <a:ln w="19050" cap="flat" cmpd="sng" algn="ctr">
                <a:solidFill>
                  <a:srgbClr val="FF0000"/>
                </a:solidFill>
                <a:prstDash val="sysDash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4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108" charset="0"/>
                  <a:ea typeface="ＭＳ Ｐゴシック" pitchFamily="108" charset="-128"/>
                  <a:cs typeface="ＭＳ Ｐゴシック" pitchFamily="108" charset="-128"/>
                </a:endParaRPr>
              </a:p>
            </p:txBody>
          </p:sp>
          <p:cxnSp>
            <p:nvCxnSpPr>
              <p:cNvPr id="8" name="Straight Connector 7"/>
              <p:cNvCxnSpPr/>
              <p:nvPr/>
            </p:nvCxnSpPr>
            <p:spPr bwMode="auto">
              <a:xfrm flipH="1">
                <a:off x="714374" y="2895600"/>
                <a:ext cx="428626" cy="2163904"/>
              </a:xfrm>
              <a:prstGeom prst="line">
                <a:avLst/>
              </a:prstGeom>
              <a:noFill/>
              <a:ln w="19050" cap="flat" cmpd="sng" algn="ctr">
                <a:solidFill>
                  <a:srgbClr val="FF0000"/>
                </a:solidFill>
                <a:prstDash val="sysDash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12" name="Straight Connector 11"/>
              <p:cNvCxnSpPr/>
              <p:nvPr/>
            </p:nvCxnSpPr>
            <p:spPr bwMode="auto">
              <a:xfrm>
                <a:off x="2135853" y="2895600"/>
                <a:ext cx="0" cy="2163904"/>
              </a:xfrm>
              <a:prstGeom prst="line">
                <a:avLst/>
              </a:prstGeom>
              <a:noFill/>
              <a:ln w="19050" cap="flat" cmpd="sng" algn="ctr">
                <a:solidFill>
                  <a:srgbClr val="FF0000"/>
                </a:solidFill>
                <a:prstDash val="sysDash"/>
                <a:round/>
                <a:headEnd type="none" w="med" len="med"/>
                <a:tailEnd type="none" w="med" len="med"/>
              </a:ln>
              <a:effectLst/>
            </p:spPr>
          </p:cxnSp>
          <p:sp>
            <p:nvSpPr>
              <p:cNvPr id="24" name="Rectangle 23"/>
              <p:cNvSpPr/>
              <p:nvPr/>
            </p:nvSpPr>
            <p:spPr bwMode="auto">
              <a:xfrm>
                <a:off x="714374" y="5059503"/>
                <a:ext cx="1421479" cy="1036495"/>
              </a:xfrm>
              <a:prstGeom prst="rect">
                <a:avLst/>
              </a:prstGeom>
              <a:noFill/>
              <a:ln w="38100" cap="flat" cmpd="sng" algn="ctr">
                <a:solidFill>
                  <a:srgbClr val="FF0000"/>
                </a:solidFill>
                <a:prstDash val="sysDash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4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108" charset="0"/>
                  <a:ea typeface="ＭＳ Ｐゴシック" pitchFamily="108" charset="-128"/>
                  <a:cs typeface="ＭＳ Ｐゴシック" pitchFamily="108" charset="-128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343635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1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0" grpId="0"/>
      <p:bldP spid="13" grpId="0"/>
      <p:bldP spid="14" grpId="0" animBg="1"/>
      <p:bldP spid="21" grpId="0" animBg="1"/>
      <p:bldP spid="22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2011 General Changes – Display Manager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Display Manager with </a:t>
            </a:r>
            <a:r>
              <a:rPr lang="en-US" dirty="0" err="1" smtClean="0"/>
              <a:t>PhotoView</a:t>
            </a:r>
            <a:r>
              <a:rPr lang="en-US" dirty="0" smtClean="0"/>
              <a:t> added-in</a:t>
            </a:r>
            <a:br>
              <a:rPr lang="en-US" dirty="0" smtClean="0"/>
            </a:br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1695450"/>
            <a:ext cx="2009775" cy="41719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5600" y="1695450"/>
            <a:ext cx="2009775" cy="41719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9" name="Group 18"/>
          <p:cNvGrpSpPr/>
          <p:nvPr/>
        </p:nvGrpSpPr>
        <p:grpSpPr>
          <a:xfrm>
            <a:off x="4584402" y="1828800"/>
            <a:ext cx="2964788" cy="369332"/>
            <a:chOff x="4584402" y="1828800"/>
            <a:chExt cx="2964788" cy="369332"/>
          </a:xfrm>
        </p:grpSpPr>
        <p:sp>
          <p:nvSpPr>
            <p:cNvPr id="4" name="TextBox 3"/>
            <p:cNvSpPr txBox="1"/>
            <p:nvPr/>
          </p:nvSpPr>
          <p:spPr>
            <a:xfrm>
              <a:off x="5406616" y="1828800"/>
              <a:ext cx="2142574" cy="369332"/>
            </a:xfrm>
            <a:prstGeom prst="rect">
              <a:avLst/>
            </a:prstGeom>
            <a:noFill/>
            <a:ln w="28575">
              <a:solidFill>
                <a:schemeClr val="tx2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none" rtlCol="0">
              <a:spAutoFit/>
            </a:bodyPr>
            <a:lstStyle/>
            <a:p>
              <a:r>
                <a:rPr lang="en-US" dirty="0" err="1" smtClean="0"/>
                <a:t>PhotoView</a:t>
              </a:r>
              <a:r>
                <a:rPr lang="en-US" dirty="0" smtClean="0"/>
                <a:t> Options</a:t>
              </a:r>
              <a:endParaRPr lang="en-US" dirty="0"/>
            </a:p>
          </p:txBody>
        </p:sp>
        <p:sp>
          <p:nvSpPr>
            <p:cNvPr id="12" name="Rectangle 11"/>
            <p:cNvSpPr/>
            <p:nvPr/>
          </p:nvSpPr>
          <p:spPr bwMode="auto">
            <a:xfrm>
              <a:off x="4584402" y="1894367"/>
              <a:ext cx="336699" cy="272534"/>
            </a:xfrm>
            <a:prstGeom prst="rect">
              <a:avLst/>
            </a:prstGeom>
            <a:noFill/>
            <a:ln w="28575" cap="flat" cmpd="sng" algn="ctr">
              <a:solidFill>
                <a:schemeClr val="tx2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108" charset="0"/>
                <a:ea typeface="ＭＳ Ｐゴシック" pitchFamily="108" charset="-128"/>
                <a:cs typeface="ＭＳ Ｐゴシック" pitchFamily="108" charset="-128"/>
              </a:endParaRPr>
            </a:p>
          </p:txBody>
        </p:sp>
        <p:cxnSp>
          <p:nvCxnSpPr>
            <p:cNvPr id="14" name="Straight Connector 13"/>
            <p:cNvCxnSpPr>
              <a:stCxn id="12" idx="3"/>
              <a:endCxn id="4" idx="1"/>
            </p:cNvCxnSpPr>
            <p:nvPr/>
          </p:nvCxnSpPr>
          <p:spPr bwMode="auto">
            <a:xfrm flipV="1">
              <a:off x="4921101" y="2013466"/>
              <a:ext cx="485515" cy="17168"/>
            </a:xfrm>
            <a:prstGeom prst="line">
              <a:avLst/>
            </a:prstGeom>
            <a:noFill/>
            <a:ln w="28575" cap="flat" cmpd="sng" algn="ctr">
              <a:solidFill>
                <a:schemeClr val="tx2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cxnSp>
      </p:grpSp>
      <p:grpSp>
        <p:nvGrpSpPr>
          <p:cNvPr id="20" name="Group 19"/>
          <p:cNvGrpSpPr/>
          <p:nvPr/>
        </p:nvGrpSpPr>
        <p:grpSpPr>
          <a:xfrm>
            <a:off x="3200400" y="2983468"/>
            <a:ext cx="4312401" cy="392991"/>
            <a:chOff x="3200400" y="2983468"/>
            <a:chExt cx="4312401" cy="392991"/>
          </a:xfrm>
        </p:grpSpPr>
        <p:sp>
          <p:nvSpPr>
            <p:cNvPr id="10" name="TextBox 9"/>
            <p:cNvSpPr txBox="1"/>
            <p:nvPr/>
          </p:nvSpPr>
          <p:spPr>
            <a:xfrm>
              <a:off x="5443004" y="2983468"/>
              <a:ext cx="2069797" cy="369332"/>
            </a:xfrm>
            <a:prstGeom prst="rect">
              <a:avLst/>
            </a:prstGeom>
            <a:noFill/>
            <a:ln w="28575">
              <a:solidFill>
                <a:schemeClr val="accent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Scene Illumination</a:t>
              </a:r>
              <a:endParaRPr lang="en-US" dirty="0"/>
            </a:p>
          </p:txBody>
        </p:sp>
        <p:sp>
          <p:nvSpPr>
            <p:cNvPr id="9" name="Rectangle 8"/>
            <p:cNvSpPr/>
            <p:nvPr/>
          </p:nvSpPr>
          <p:spPr bwMode="auto">
            <a:xfrm>
              <a:off x="3200400" y="3124200"/>
              <a:ext cx="1219200" cy="252259"/>
            </a:xfrm>
            <a:prstGeom prst="rect">
              <a:avLst/>
            </a:prstGeom>
            <a:noFill/>
            <a:ln w="28575">
              <a:solidFill>
                <a:schemeClr val="accent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rtlCol="0">
              <a:spAutoFit/>
            </a:bodyPr>
            <a:lstStyle/>
            <a:p>
              <a:endParaRPr lang="en-US"/>
            </a:p>
          </p:txBody>
        </p:sp>
        <p:cxnSp>
          <p:nvCxnSpPr>
            <p:cNvPr id="16" name="Straight Connector 15"/>
            <p:cNvCxnSpPr>
              <a:stCxn id="9" idx="3"/>
              <a:endCxn id="10" idx="1"/>
            </p:cNvCxnSpPr>
            <p:nvPr/>
          </p:nvCxnSpPr>
          <p:spPr bwMode="auto">
            <a:xfrm flipV="1">
              <a:off x="4419600" y="3168134"/>
              <a:ext cx="1023404" cy="82196"/>
            </a:xfrm>
            <a:prstGeom prst="line">
              <a:avLst/>
            </a:prstGeom>
            <a:noFill/>
            <a:ln w="28575">
              <a:solidFill>
                <a:schemeClr val="accent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cxnSp>
      </p:grpSp>
      <p:grpSp>
        <p:nvGrpSpPr>
          <p:cNvPr id="21" name="Group 20"/>
          <p:cNvGrpSpPr/>
          <p:nvPr/>
        </p:nvGrpSpPr>
        <p:grpSpPr>
          <a:xfrm>
            <a:off x="3206601" y="3472567"/>
            <a:ext cx="4415205" cy="935365"/>
            <a:chOff x="3206601" y="3472567"/>
            <a:chExt cx="4415205" cy="935365"/>
          </a:xfrm>
        </p:grpSpPr>
        <p:sp>
          <p:nvSpPr>
            <p:cNvPr id="11" name="TextBox 10"/>
            <p:cNvSpPr txBox="1"/>
            <p:nvPr/>
          </p:nvSpPr>
          <p:spPr>
            <a:xfrm>
              <a:off x="5334000" y="4038600"/>
              <a:ext cx="2287806" cy="369332"/>
            </a:xfrm>
            <a:prstGeom prst="rect">
              <a:avLst/>
            </a:prstGeom>
            <a:noFill/>
            <a:ln w="28575">
              <a:solidFill>
                <a:srgbClr val="FFFF00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Physical Light states</a:t>
              </a:r>
              <a:endParaRPr lang="en-US" dirty="0"/>
            </a:p>
          </p:txBody>
        </p:sp>
        <p:sp>
          <p:nvSpPr>
            <p:cNvPr id="5" name="Rectangle 4"/>
            <p:cNvSpPr/>
            <p:nvPr/>
          </p:nvSpPr>
          <p:spPr bwMode="auto">
            <a:xfrm>
              <a:off x="3206601" y="3472567"/>
              <a:ext cx="1257300" cy="369332"/>
            </a:xfrm>
            <a:prstGeom prst="rect">
              <a:avLst/>
            </a:prstGeom>
            <a:noFill/>
            <a:ln w="28575">
              <a:solidFill>
                <a:srgbClr val="FFFF00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rtlCol="0">
              <a:spAutoFit/>
            </a:bodyPr>
            <a:lstStyle/>
            <a:p>
              <a:endParaRPr lang="en-US"/>
            </a:p>
          </p:txBody>
        </p:sp>
        <p:cxnSp>
          <p:nvCxnSpPr>
            <p:cNvPr id="18" name="Straight Connector 17"/>
            <p:cNvCxnSpPr>
              <a:stCxn id="5" idx="3"/>
              <a:endCxn id="11" idx="1"/>
            </p:cNvCxnSpPr>
            <p:nvPr/>
          </p:nvCxnSpPr>
          <p:spPr bwMode="auto">
            <a:xfrm>
              <a:off x="4463901" y="3657233"/>
              <a:ext cx="870099" cy="566033"/>
            </a:xfrm>
            <a:prstGeom prst="line">
              <a:avLst/>
            </a:prstGeom>
            <a:noFill/>
            <a:ln w="28575">
              <a:solidFill>
                <a:srgbClr val="FFFF00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cxnSp>
      </p:grpSp>
    </p:spTree>
    <p:extLst>
      <p:ext uri="{BB962C8B-B14F-4D97-AF65-F5344CB8AC3E}">
        <p14:creationId xmlns:p14="http://schemas.microsoft.com/office/powerpoint/2010/main" val="881742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2011 General Changes – Decals and Scenes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Decals</a:t>
            </a:r>
          </a:p>
          <a:p>
            <a:pPr lvl="1"/>
            <a:r>
              <a:rPr lang="en-US" dirty="0" smtClean="0"/>
              <a:t>No need for SolidWorks Office Professional license to use decal functionality</a:t>
            </a:r>
          </a:p>
          <a:p>
            <a:r>
              <a:rPr lang="en-US" dirty="0" smtClean="0"/>
              <a:t>Scenes</a:t>
            </a:r>
          </a:p>
          <a:p>
            <a:pPr lvl="1"/>
            <a:r>
              <a:rPr lang="en-US" dirty="0" smtClean="0"/>
              <a:t>Simplified from </a:t>
            </a:r>
            <a:r>
              <a:rPr lang="en-US" dirty="0" err="1" smtClean="0"/>
              <a:t>PhotoWorks</a:t>
            </a:r>
            <a:r>
              <a:rPr lang="en-US" dirty="0" smtClean="0"/>
              <a:t> scenes (trimmed the fat)</a:t>
            </a:r>
          </a:p>
          <a:p>
            <a:pPr lvl="2"/>
            <a:r>
              <a:rPr lang="en-US" dirty="0" smtClean="0"/>
              <a:t>Removed walls/ceilings (rooms), depth cue, global lighting controls…</a:t>
            </a:r>
          </a:p>
          <a:p>
            <a:pPr lvl="1"/>
            <a:r>
              <a:rPr lang="en-US" dirty="0" smtClean="0"/>
              <a:t>Enhanced previous core SolidWorks scene property manager</a:t>
            </a:r>
          </a:p>
          <a:p>
            <a:pPr lvl="2"/>
            <a:r>
              <a:rPr lang="en-US" dirty="0" smtClean="0"/>
              <a:t>Full background controls</a:t>
            </a:r>
          </a:p>
          <a:p>
            <a:pPr lvl="2"/>
            <a:r>
              <a:rPr lang="en-US" dirty="0" smtClean="0"/>
              <a:t>Floor shadow/reflection toggles</a:t>
            </a:r>
          </a:p>
          <a:p>
            <a:pPr lvl="1"/>
            <a:r>
              <a:rPr lang="en-US" dirty="0" smtClean="0"/>
              <a:t>No need for SolidWorks Office Professional license to save/re-use custom scenes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950676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2011 General Changes – Scenes </a:t>
            </a:r>
            <a:endParaRPr 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600" y="990600"/>
            <a:ext cx="1847850" cy="57150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600" y="990600"/>
            <a:ext cx="1847850" cy="57150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600" y="990600"/>
            <a:ext cx="1847850" cy="57150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600" y="990600"/>
            <a:ext cx="1847850" cy="57150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600" y="990600"/>
            <a:ext cx="1847850" cy="57150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600" y="990600"/>
            <a:ext cx="1847850" cy="57150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0" name="Picture 8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1400" y="1143000"/>
            <a:ext cx="4086225" cy="3133725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3081" name="Picture 9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1400" y="1133475"/>
            <a:ext cx="4086225" cy="3133725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3082" name="Picture 10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1400" y="1143000"/>
            <a:ext cx="4086225" cy="3133725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3083" name="Picture 11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1400" y="1133475"/>
            <a:ext cx="4086225" cy="3133725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4" name="Rectangle 3"/>
          <p:cNvSpPr/>
          <p:nvPr/>
        </p:nvSpPr>
        <p:spPr bwMode="auto">
          <a:xfrm>
            <a:off x="1068234" y="2133600"/>
            <a:ext cx="1752600" cy="533400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108" charset="0"/>
              <a:ea typeface="ＭＳ Ｐゴシック" pitchFamily="108" charset="-128"/>
              <a:cs typeface="ＭＳ Ｐゴシック" pitchFamily="108" charset="-128"/>
            </a:endParaRPr>
          </a:p>
        </p:txBody>
      </p:sp>
      <p:sp>
        <p:nvSpPr>
          <p:cNvPr id="15" name="Rectangle 14"/>
          <p:cNvSpPr/>
          <p:nvPr/>
        </p:nvSpPr>
        <p:spPr bwMode="auto">
          <a:xfrm>
            <a:off x="1066800" y="2667000"/>
            <a:ext cx="1752600" cy="533400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400">
              <a:latin typeface="Arial" pitchFamily="108" charset="0"/>
              <a:ea typeface="ＭＳ Ｐゴシック" pitchFamily="108" charset="-128"/>
              <a:cs typeface="ＭＳ Ｐゴシック" pitchFamily="108" charset="-128"/>
            </a:endParaRPr>
          </a:p>
        </p:txBody>
      </p:sp>
      <p:sp>
        <p:nvSpPr>
          <p:cNvPr id="16" name="Rectangle 15"/>
          <p:cNvSpPr/>
          <p:nvPr/>
        </p:nvSpPr>
        <p:spPr bwMode="auto">
          <a:xfrm>
            <a:off x="1066800" y="3200400"/>
            <a:ext cx="1752600" cy="533400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400">
              <a:latin typeface="Arial" pitchFamily="108" charset="0"/>
              <a:ea typeface="ＭＳ Ｐゴシック" pitchFamily="108" charset="-128"/>
              <a:cs typeface="ＭＳ Ｐゴシック" pitchFamily="108" charset="-128"/>
            </a:endParaRPr>
          </a:p>
        </p:txBody>
      </p:sp>
      <p:sp>
        <p:nvSpPr>
          <p:cNvPr id="5" name="Rectangle 4"/>
          <p:cNvSpPr/>
          <p:nvPr/>
        </p:nvSpPr>
        <p:spPr bwMode="auto">
          <a:xfrm>
            <a:off x="979170" y="5181600"/>
            <a:ext cx="1841664" cy="1066800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108" charset="0"/>
              <a:ea typeface="ＭＳ Ｐゴシック" pitchFamily="108" charset="-128"/>
              <a:cs typeface="ＭＳ Ｐゴシック" pitchFamily="108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72248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0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0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0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0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0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5" grpId="0" animBg="1"/>
      <p:bldP spid="16" grpId="0" animBg="1"/>
      <p:bldP spid="5" grpId="0" animBg="1"/>
      <p:bldP spid="5" grpId="1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2011 General Changes – Custom appearances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Custom appearances can now be saved and reused by all users</a:t>
            </a:r>
          </a:p>
          <a:p>
            <a:pPr lvl="1"/>
            <a:r>
              <a:rPr lang="en-US" dirty="0" smtClean="0"/>
              <a:t>No need for SWOP</a:t>
            </a:r>
            <a:endParaRPr lang="en-US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9000" y="1577021"/>
            <a:ext cx="1847850" cy="515302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Rectangle 3"/>
          <p:cNvSpPr/>
          <p:nvPr/>
        </p:nvSpPr>
        <p:spPr bwMode="auto">
          <a:xfrm>
            <a:off x="4267200" y="2133600"/>
            <a:ext cx="914400" cy="304800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108" charset="0"/>
              <a:ea typeface="ＭＳ Ｐゴシック" pitchFamily="108" charset="-128"/>
              <a:cs typeface="ＭＳ Ｐゴシック" pitchFamily="108" charset="-128"/>
            </a:endParaRPr>
          </a:p>
        </p:txBody>
      </p:sp>
      <p:sp>
        <p:nvSpPr>
          <p:cNvPr id="6" name="Rectangle 5"/>
          <p:cNvSpPr/>
          <p:nvPr/>
        </p:nvSpPr>
        <p:spPr bwMode="auto">
          <a:xfrm>
            <a:off x="3755366" y="6172200"/>
            <a:ext cx="1121434" cy="304800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400">
              <a:latin typeface="Arial" pitchFamily="108" charset="0"/>
              <a:ea typeface="ＭＳ Ｐゴシック" pitchFamily="108" charset="-128"/>
              <a:cs typeface="ＭＳ Ｐゴシック" pitchFamily="108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8735018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RealView</a:t>
            </a:r>
            <a:r>
              <a:rPr lang="en-US" dirty="0" smtClean="0"/>
              <a:t> Changes – Illumination Controls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Consolidation of previous illumination </a:t>
            </a:r>
            <a:r>
              <a:rPr lang="en-US" dirty="0" smtClean="0"/>
              <a:t>controls</a:t>
            </a:r>
          </a:p>
          <a:p>
            <a:r>
              <a:rPr lang="en-US" dirty="0" smtClean="0"/>
              <a:t>PW illumination controls consisted of many different “sets”</a:t>
            </a:r>
          </a:p>
          <a:p>
            <a:pPr lvl="1"/>
            <a:r>
              <a:rPr lang="en-US" dirty="0" smtClean="0"/>
              <a:t>Illumination “types” – anisotropic, dielectric, plastic, etc. </a:t>
            </a:r>
            <a:r>
              <a:rPr lang="en-US" dirty="0" smtClean="0">
                <a:sym typeface="Wingdings" pitchFamily="2" charset="2"/>
              </a:rPr>
              <a:t> different sets of controls</a:t>
            </a:r>
          </a:p>
          <a:p>
            <a:r>
              <a:rPr lang="en-US" dirty="0" smtClean="0">
                <a:sym typeface="Wingdings" pitchFamily="2" charset="2"/>
              </a:rPr>
              <a:t>PV illumination controls </a:t>
            </a:r>
          </a:p>
          <a:p>
            <a:pPr lvl="1"/>
            <a:r>
              <a:rPr lang="en-US" dirty="0" smtClean="0">
                <a:sym typeface="Wingdings" pitchFamily="2" charset="2"/>
              </a:rPr>
              <a:t>Simplified set for all appearances</a:t>
            </a:r>
          </a:p>
          <a:p>
            <a:pPr lvl="1"/>
            <a:r>
              <a:rPr lang="en-US" dirty="0" smtClean="0">
                <a:sym typeface="Wingdings" pitchFamily="2" charset="2"/>
              </a:rPr>
              <a:t>Same </a:t>
            </a:r>
            <a:r>
              <a:rPr lang="en-US" smtClean="0">
                <a:sym typeface="Wingdings" pitchFamily="2" charset="2"/>
              </a:rPr>
              <a:t>set used in OGL, RV, and PV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08046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4000" y="4724400"/>
            <a:ext cx="2641600" cy="14859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we’ll discuss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066800"/>
            <a:ext cx="8077200" cy="5181600"/>
          </a:xfrm>
        </p:spPr>
        <p:txBody>
          <a:bodyPr/>
          <a:lstStyle/>
          <a:p>
            <a:r>
              <a:rPr lang="en-US" sz="1200" dirty="0" smtClean="0"/>
              <a:t>Display Modes</a:t>
            </a:r>
          </a:p>
          <a:p>
            <a:r>
              <a:rPr lang="en-US" sz="1200" dirty="0" smtClean="0"/>
              <a:t>Workstation Graphics</a:t>
            </a:r>
          </a:p>
          <a:p>
            <a:r>
              <a:rPr lang="en-US" sz="1200" dirty="0" smtClean="0"/>
              <a:t>Appearances</a:t>
            </a:r>
          </a:p>
          <a:p>
            <a:pPr lvl="1"/>
            <a:r>
              <a:rPr lang="en-US" sz="1200" dirty="0" smtClean="0"/>
              <a:t>Types, hierarchy, adding/editin</a:t>
            </a:r>
            <a:r>
              <a:rPr lang="en-US" sz="1200" dirty="0"/>
              <a:t>g</a:t>
            </a:r>
            <a:endParaRPr lang="en-US" sz="1200" dirty="0" smtClean="0"/>
          </a:p>
          <a:p>
            <a:r>
              <a:rPr lang="en-US" sz="1200" dirty="0" smtClean="0"/>
              <a:t>Texture and decal mapping</a:t>
            </a:r>
          </a:p>
          <a:p>
            <a:r>
              <a:rPr lang="en-US" sz="1200" dirty="0" err="1" smtClean="0"/>
              <a:t>RealView</a:t>
            </a:r>
            <a:r>
              <a:rPr lang="en-US" sz="1200" dirty="0" smtClean="0"/>
              <a:t> and lights</a:t>
            </a:r>
          </a:p>
          <a:p>
            <a:r>
              <a:rPr lang="en-US" sz="1200" dirty="0" smtClean="0"/>
              <a:t>Big changes in 2011</a:t>
            </a:r>
          </a:p>
          <a:p>
            <a:pPr lvl="1"/>
            <a:r>
              <a:rPr lang="en-US" sz="1200" dirty="0" smtClean="0"/>
              <a:t>General changes</a:t>
            </a:r>
          </a:p>
          <a:p>
            <a:pPr lvl="2"/>
            <a:r>
              <a:rPr lang="en-US" sz="900" dirty="0" smtClean="0"/>
              <a:t>New Display Manager</a:t>
            </a:r>
          </a:p>
          <a:p>
            <a:pPr lvl="2"/>
            <a:r>
              <a:rPr lang="en-US" sz="900" dirty="0" smtClean="0"/>
              <a:t>Decals in core SW</a:t>
            </a:r>
          </a:p>
          <a:p>
            <a:pPr lvl="2"/>
            <a:r>
              <a:rPr lang="en-US" sz="900" dirty="0"/>
              <a:t>Custom scenes in core </a:t>
            </a:r>
            <a:r>
              <a:rPr lang="en-US" sz="900" dirty="0" smtClean="0"/>
              <a:t>SW</a:t>
            </a:r>
          </a:p>
          <a:p>
            <a:pPr lvl="2"/>
            <a:r>
              <a:rPr lang="en-US" sz="900" dirty="0" smtClean="0"/>
              <a:t>Custom appearances in core SW</a:t>
            </a:r>
          </a:p>
          <a:p>
            <a:pPr lvl="1"/>
            <a:r>
              <a:rPr lang="en-US" sz="1200" dirty="0" err="1" smtClean="0"/>
              <a:t>RealView</a:t>
            </a:r>
            <a:r>
              <a:rPr lang="en-US" sz="1200" dirty="0" smtClean="0"/>
              <a:t> changes</a:t>
            </a:r>
          </a:p>
          <a:p>
            <a:pPr lvl="2"/>
            <a:r>
              <a:rPr lang="en-US" sz="900" dirty="0" smtClean="0"/>
              <a:t>Illumination controls</a:t>
            </a:r>
          </a:p>
          <a:p>
            <a:pPr lvl="2"/>
            <a:r>
              <a:rPr lang="en-US" sz="900" dirty="0" smtClean="0"/>
              <a:t>Surface finish controls</a:t>
            </a:r>
          </a:p>
          <a:p>
            <a:pPr lvl="1"/>
            <a:r>
              <a:rPr lang="en-US" sz="1200" dirty="0" err="1" smtClean="0"/>
              <a:t>PhotoView</a:t>
            </a:r>
            <a:r>
              <a:rPr lang="en-US" sz="1200" dirty="0" smtClean="0"/>
              <a:t> 360 changes</a:t>
            </a:r>
          </a:p>
          <a:p>
            <a:pPr lvl="2"/>
            <a:r>
              <a:rPr lang="en-US" sz="900" dirty="0" smtClean="0"/>
              <a:t>UI overview</a:t>
            </a:r>
          </a:p>
          <a:p>
            <a:pPr lvl="2"/>
            <a:r>
              <a:rPr lang="en-US" sz="900" dirty="0" smtClean="0"/>
              <a:t>Additional appearance and scene controls</a:t>
            </a:r>
          </a:p>
          <a:p>
            <a:pPr lvl="2"/>
            <a:r>
              <a:rPr lang="en-US" sz="900" dirty="0" smtClean="0"/>
              <a:t>Lighting </a:t>
            </a:r>
          </a:p>
          <a:p>
            <a:pPr lvl="2"/>
            <a:r>
              <a:rPr lang="en-US" sz="900" dirty="0" smtClean="0"/>
              <a:t>Options</a:t>
            </a:r>
          </a:p>
          <a:p>
            <a:pPr lvl="3"/>
            <a:r>
              <a:rPr lang="en-US" sz="800" dirty="0" smtClean="0"/>
              <a:t>Caustics</a:t>
            </a:r>
          </a:p>
          <a:p>
            <a:pPr lvl="3"/>
            <a:r>
              <a:rPr lang="en-US" sz="800" dirty="0" smtClean="0"/>
              <a:t>Contour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21799">
            <a:off x="6565028" y="4629508"/>
            <a:ext cx="2057400" cy="158934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1693" y="2209800"/>
            <a:ext cx="3030307" cy="234091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83501">
            <a:off x="4245896" y="822223"/>
            <a:ext cx="2668794" cy="177919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20466572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3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3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3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3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3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3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3">
                                            <p:txEl>
                                              <p:pRg st="2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3">
                                            <p:txEl>
                                              <p:pRg st="2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1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3">
                                            <p:txEl>
                                              <p:pRg st="21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3">
                                            <p:txEl>
                                              <p:pRg st="21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RealView</a:t>
            </a:r>
            <a:r>
              <a:rPr lang="en-US" dirty="0" smtClean="0"/>
              <a:t> Changes – Illumination Controls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990600"/>
            <a:ext cx="8077200" cy="5181600"/>
          </a:xfrm>
        </p:spPr>
        <p:txBody>
          <a:bodyPr/>
          <a:lstStyle/>
          <a:p>
            <a:r>
              <a:rPr lang="en-US" sz="1200" dirty="0" smtClean="0"/>
              <a:t>Previously, some illumination controls worked in OGL.  Some did in </a:t>
            </a:r>
            <a:r>
              <a:rPr lang="en-US" sz="1200" dirty="0" err="1" smtClean="0"/>
              <a:t>RealView</a:t>
            </a:r>
            <a:r>
              <a:rPr lang="en-US" sz="1200" dirty="0" smtClean="0"/>
              <a:t> but only for select appearances.</a:t>
            </a:r>
          </a:p>
          <a:p>
            <a:r>
              <a:rPr lang="en-US" sz="1200" dirty="0" smtClean="0"/>
              <a:t>NOW..</a:t>
            </a:r>
            <a:br>
              <a:rPr lang="en-US" sz="1200" dirty="0" smtClean="0"/>
            </a:br>
            <a:r>
              <a:rPr lang="en-US" sz="1200" dirty="0" smtClean="0"/>
              <a:t>They</a:t>
            </a:r>
            <a:br>
              <a:rPr lang="en-US" sz="1200" dirty="0" smtClean="0"/>
            </a:br>
            <a:r>
              <a:rPr lang="en-US" sz="1200" dirty="0" smtClean="0"/>
              <a:t>all</a:t>
            </a:r>
            <a:br>
              <a:rPr lang="en-US" sz="1200" dirty="0" smtClean="0"/>
            </a:br>
            <a:r>
              <a:rPr lang="en-US" sz="1200" dirty="0" smtClean="0"/>
              <a:t>work</a:t>
            </a:r>
            <a:br>
              <a:rPr lang="en-US" sz="1200" dirty="0" smtClean="0"/>
            </a:br>
            <a:r>
              <a:rPr lang="en-US" sz="1200" dirty="0" smtClean="0"/>
              <a:t>in RV</a:t>
            </a:r>
            <a:endParaRPr lang="en-US" sz="1200" dirty="0"/>
          </a:p>
        </p:txBody>
      </p:sp>
      <p:pic>
        <p:nvPicPr>
          <p:cNvPr id="4" name="RVIlluminationControls.avi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351677" y="1371600"/>
            <a:ext cx="6440646" cy="51525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67807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RealView</a:t>
            </a:r>
            <a:r>
              <a:rPr lang="en-US" dirty="0" smtClean="0"/>
              <a:t> Changes – Surface Finish Controls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All predefined bump maps can be used in </a:t>
            </a:r>
            <a:r>
              <a:rPr lang="en-US" dirty="0" err="1" smtClean="0"/>
              <a:t>RealView</a:t>
            </a:r>
            <a:endParaRPr lang="en-US" dirty="0" smtClean="0"/>
          </a:p>
          <a:p>
            <a:r>
              <a:rPr lang="en-US" dirty="0" smtClean="0"/>
              <a:t>Including custom “From File” bump maps</a:t>
            </a:r>
          </a:p>
          <a:p>
            <a:r>
              <a:rPr lang="en-US" dirty="0" smtClean="0"/>
              <a:t>Limit 1 bump map per appearance</a:t>
            </a:r>
          </a:p>
          <a:p>
            <a:pPr lvl="1"/>
            <a:r>
              <a:rPr lang="en-US" dirty="0" err="1" smtClean="0"/>
              <a:t>Ie</a:t>
            </a:r>
            <a:r>
              <a:rPr lang="en-US" dirty="0" smtClean="0"/>
              <a:t> Appearance with a predefined bump, cannot have another bump added (only swapped).</a:t>
            </a:r>
          </a:p>
          <a:p>
            <a:endParaRPr lang="en-US" dirty="0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0251" y="3081377"/>
            <a:ext cx="1527149" cy="32432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1034" name="Group 1033"/>
          <p:cNvGrpSpPr/>
          <p:nvPr/>
        </p:nvGrpSpPr>
        <p:grpSpPr>
          <a:xfrm>
            <a:off x="530251" y="3124200"/>
            <a:ext cx="3965549" cy="2837054"/>
            <a:chOff x="530251" y="3124200"/>
            <a:chExt cx="3965549" cy="2837054"/>
          </a:xfrm>
        </p:grpSpPr>
        <p:pic>
          <p:nvPicPr>
            <p:cNvPr id="1027" name="Picture 3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14600" y="3124200"/>
              <a:ext cx="1981200" cy="281980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4" name="Rectangle 3"/>
            <p:cNvSpPr/>
            <p:nvPr/>
          </p:nvSpPr>
          <p:spPr bwMode="auto">
            <a:xfrm>
              <a:off x="530251" y="4267200"/>
              <a:ext cx="1527149" cy="435788"/>
            </a:xfrm>
            <a:prstGeom prst="rect">
              <a:avLst/>
            </a:prstGeom>
            <a:noFill/>
            <a:ln w="28575" cap="flat" cmpd="sng" algn="ctr">
              <a:solidFill>
                <a:srgbClr val="FF0000"/>
              </a:solidFill>
              <a:prstDash val="sysDash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108" charset="0"/>
                <a:ea typeface="ＭＳ Ｐゴシック" pitchFamily="108" charset="-128"/>
                <a:cs typeface="ＭＳ Ｐゴシック" pitchFamily="108" charset="-128"/>
              </a:endParaRPr>
            </a:p>
          </p:txBody>
        </p:sp>
        <p:sp>
          <p:nvSpPr>
            <p:cNvPr id="8" name="Rectangle 7"/>
            <p:cNvSpPr/>
            <p:nvPr/>
          </p:nvSpPr>
          <p:spPr bwMode="auto">
            <a:xfrm>
              <a:off x="2590800" y="3293851"/>
              <a:ext cx="1828800" cy="2667403"/>
            </a:xfrm>
            <a:prstGeom prst="rect">
              <a:avLst/>
            </a:prstGeom>
            <a:noFill/>
            <a:ln w="28575" cap="flat" cmpd="sng" algn="ctr">
              <a:solidFill>
                <a:srgbClr val="FF0000"/>
              </a:solidFill>
              <a:prstDash val="sysDash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108" charset="0"/>
                <a:ea typeface="ＭＳ Ｐゴシック" pitchFamily="108" charset="-128"/>
                <a:cs typeface="ＭＳ Ｐゴシック" pitchFamily="108" charset="-128"/>
              </a:endParaRPr>
            </a:p>
          </p:txBody>
        </p:sp>
        <p:cxnSp>
          <p:nvCxnSpPr>
            <p:cNvPr id="6" name="Straight Connector 5"/>
            <p:cNvCxnSpPr/>
            <p:nvPr/>
          </p:nvCxnSpPr>
          <p:spPr bwMode="auto">
            <a:xfrm flipV="1">
              <a:off x="2057400" y="3293851"/>
              <a:ext cx="533400" cy="973349"/>
            </a:xfrm>
            <a:prstGeom prst="line">
              <a:avLst/>
            </a:prstGeom>
            <a:solidFill>
              <a:schemeClr val="accent1"/>
            </a:solidFill>
            <a:ln w="28575" cap="flat" cmpd="sng" algn="ctr">
              <a:solidFill>
                <a:srgbClr val="FF0000"/>
              </a:solidFill>
              <a:prstDash val="sysDash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9" name="Straight Connector 8"/>
            <p:cNvCxnSpPr/>
            <p:nvPr/>
          </p:nvCxnSpPr>
          <p:spPr bwMode="auto">
            <a:xfrm>
              <a:off x="530251" y="4702988"/>
              <a:ext cx="2060549" cy="1258266"/>
            </a:xfrm>
            <a:prstGeom prst="line">
              <a:avLst/>
            </a:prstGeom>
            <a:solidFill>
              <a:schemeClr val="accent1"/>
            </a:solidFill>
            <a:ln w="28575" cap="flat" cmpd="sng" algn="ctr">
              <a:solidFill>
                <a:srgbClr val="FF0000"/>
              </a:solidFill>
              <a:prstDash val="sysDash"/>
              <a:round/>
              <a:headEnd type="none" w="med" len="med"/>
              <a:tailEnd type="none" w="med" len="med"/>
            </a:ln>
            <a:effectLst/>
          </p:spPr>
        </p:cxnSp>
      </p:grpSp>
      <p:grpSp>
        <p:nvGrpSpPr>
          <p:cNvPr id="1035" name="Group 1034"/>
          <p:cNvGrpSpPr/>
          <p:nvPr/>
        </p:nvGrpSpPr>
        <p:grpSpPr>
          <a:xfrm>
            <a:off x="4310330" y="3124200"/>
            <a:ext cx="4367511" cy="646331"/>
            <a:chOff x="4310330" y="3124200"/>
            <a:chExt cx="4367511" cy="646331"/>
          </a:xfrm>
        </p:grpSpPr>
        <p:sp>
          <p:nvSpPr>
            <p:cNvPr id="10" name="TextBox 9"/>
            <p:cNvSpPr txBox="1"/>
            <p:nvPr/>
          </p:nvSpPr>
          <p:spPr>
            <a:xfrm>
              <a:off x="4876800" y="3124200"/>
              <a:ext cx="3801041" cy="646331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Originally pre-defined surface finish</a:t>
              </a:r>
              <a:br>
                <a:rPr lang="en-US" dirty="0" smtClean="0"/>
              </a:br>
              <a:r>
                <a:rPr lang="en-US" dirty="0" smtClean="0"/>
                <a:t>(may be nothing).  Like a “reset”</a:t>
              </a:r>
            </a:p>
          </p:txBody>
        </p:sp>
        <p:cxnSp>
          <p:nvCxnSpPr>
            <p:cNvPr id="12" name="Straight Connector 11"/>
            <p:cNvCxnSpPr>
              <a:endCxn id="10" idx="1"/>
            </p:cNvCxnSpPr>
            <p:nvPr/>
          </p:nvCxnSpPr>
          <p:spPr bwMode="auto">
            <a:xfrm flipV="1">
              <a:off x="4310330" y="3447366"/>
              <a:ext cx="566470" cy="201608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grpSp>
        <p:nvGrpSpPr>
          <p:cNvPr id="1033" name="Group 1032"/>
          <p:cNvGrpSpPr/>
          <p:nvPr/>
        </p:nvGrpSpPr>
        <p:grpSpPr>
          <a:xfrm>
            <a:off x="3200400" y="3810000"/>
            <a:ext cx="3810318" cy="561201"/>
            <a:chOff x="3200400" y="3810000"/>
            <a:chExt cx="3810318" cy="561201"/>
          </a:xfrm>
        </p:grpSpPr>
        <p:sp>
          <p:nvSpPr>
            <p:cNvPr id="14" name="TextBox 13"/>
            <p:cNvSpPr txBox="1"/>
            <p:nvPr/>
          </p:nvSpPr>
          <p:spPr>
            <a:xfrm>
              <a:off x="4876800" y="4001869"/>
              <a:ext cx="2133918" cy="369332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Custom bump map</a:t>
              </a:r>
            </a:p>
          </p:txBody>
        </p:sp>
        <p:cxnSp>
          <p:nvCxnSpPr>
            <p:cNvPr id="21" name="Straight Connector 20"/>
            <p:cNvCxnSpPr/>
            <p:nvPr/>
          </p:nvCxnSpPr>
          <p:spPr bwMode="auto">
            <a:xfrm>
              <a:off x="3200400" y="3810000"/>
              <a:ext cx="1676400" cy="376535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grpSp>
        <p:nvGrpSpPr>
          <p:cNvPr id="1032" name="Group 1031"/>
          <p:cNvGrpSpPr/>
          <p:nvPr/>
        </p:nvGrpSpPr>
        <p:grpSpPr>
          <a:xfrm>
            <a:off x="3200400" y="3886200"/>
            <a:ext cx="4861887" cy="1828800"/>
            <a:chOff x="3200400" y="3886200"/>
            <a:chExt cx="4861887" cy="1828800"/>
          </a:xfrm>
        </p:grpSpPr>
        <p:sp>
          <p:nvSpPr>
            <p:cNvPr id="15" name="TextBox 14"/>
            <p:cNvSpPr txBox="1"/>
            <p:nvPr/>
          </p:nvSpPr>
          <p:spPr>
            <a:xfrm>
              <a:off x="4876800" y="4659868"/>
              <a:ext cx="3185487" cy="369332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Other predefined bump maps</a:t>
              </a:r>
            </a:p>
          </p:txBody>
        </p:sp>
        <p:sp>
          <p:nvSpPr>
            <p:cNvPr id="25" name="Right Brace 24"/>
            <p:cNvSpPr/>
            <p:nvPr/>
          </p:nvSpPr>
          <p:spPr bwMode="auto">
            <a:xfrm>
              <a:off x="3200400" y="3886200"/>
              <a:ext cx="381000" cy="1828800"/>
            </a:xfrm>
            <a:prstGeom prst="rightBrace">
              <a:avLst>
                <a:gd name="adj1" fmla="val 36465"/>
                <a:gd name="adj2" fmla="val 50000"/>
              </a:avLst>
            </a:prstGeom>
            <a:noFill/>
            <a:ln w="9525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108" charset="0"/>
                <a:ea typeface="ＭＳ Ｐゴシック" pitchFamily="108" charset="-128"/>
                <a:cs typeface="ＭＳ Ｐゴシック" pitchFamily="108" charset="-128"/>
              </a:endParaRPr>
            </a:p>
          </p:txBody>
        </p:sp>
        <p:cxnSp>
          <p:nvCxnSpPr>
            <p:cNvPr id="27" name="Straight Connector 26"/>
            <p:cNvCxnSpPr>
              <a:endCxn id="15" idx="1"/>
            </p:cNvCxnSpPr>
            <p:nvPr/>
          </p:nvCxnSpPr>
          <p:spPr bwMode="auto">
            <a:xfrm>
              <a:off x="3581400" y="4800600"/>
              <a:ext cx="1295400" cy="43934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grpSp>
        <p:nvGrpSpPr>
          <p:cNvPr id="1031" name="Group 1030"/>
          <p:cNvGrpSpPr/>
          <p:nvPr/>
        </p:nvGrpSpPr>
        <p:grpSpPr>
          <a:xfrm>
            <a:off x="3048000" y="5562600"/>
            <a:ext cx="4180726" cy="646331"/>
            <a:chOff x="3048000" y="5562600"/>
            <a:chExt cx="4180726" cy="646331"/>
          </a:xfrm>
        </p:grpSpPr>
        <p:sp>
          <p:nvSpPr>
            <p:cNvPr id="31" name="TextBox 30"/>
            <p:cNvSpPr txBox="1"/>
            <p:nvPr/>
          </p:nvSpPr>
          <p:spPr>
            <a:xfrm>
              <a:off x="4876800" y="5562600"/>
              <a:ext cx="2351926" cy="646331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No bump.  Removes </a:t>
              </a:r>
              <a:br>
                <a:rPr lang="en-US" dirty="0" smtClean="0"/>
              </a:br>
              <a:r>
                <a:rPr lang="en-US" dirty="0" smtClean="0"/>
                <a:t>any predefined bump</a:t>
              </a:r>
            </a:p>
          </p:txBody>
        </p:sp>
        <p:cxnSp>
          <p:nvCxnSpPr>
            <p:cNvPr id="29" name="Straight Connector 28"/>
            <p:cNvCxnSpPr>
              <a:endCxn id="31" idx="1"/>
            </p:cNvCxnSpPr>
            <p:nvPr/>
          </p:nvCxnSpPr>
          <p:spPr bwMode="auto">
            <a:xfrm>
              <a:off x="3048000" y="5867400"/>
              <a:ext cx="1828800" cy="18366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</p:spTree>
    <p:extLst>
      <p:ext uri="{BB962C8B-B14F-4D97-AF65-F5344CB8AC3E}">
        <p14:creationId xmlns:p14="http://schemas.microsoft.com/office/powerpoint/2010/main" val="17079126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0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0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dimpled.avi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2695235" y="1600200"/>
            <a:ext cx="6220165" cy="5048250"/>
          </a:xfrm>
          <a:prstGeom prst="rect">
            <a:avLst/>
          </a:prstGeom>
        </p:spPr>
      </p:pic>
      <p:pic>
        <p:nvPicPr>
          <p:cNvPr id="6" name="knurled.avi">
            <a:hlinkClick r:id="" action="ppaction://media"/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7">
            <a:lum bright="-20000"/>
          </a:blip>
          <a:stretch>
            <a:fillRect/>
          </a:stretch>
        </p:blipFill>
        <p:spPr>
          <a:xfrm>
            <a:off x="2706971" y="1590674"/>
            <a:ext cx="6208429" cy="503872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RealView</a:t>
            </a:r>
            <a:r>
              <a:rPr lang="en-US" dirty="0"/>
              <a:t> Changes – Surface Finish Controls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Knurled and Dimpled provide some additional controls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581150"/>
            <a:ext cx="1847850" cy="5048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590675"/>
            <a:ext cx="1847850" cy="4467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Rectangle 3"/>
          <p:cNvSpPr/>
          <p:nvPr/>
        </p:nvSpPr>
        <p:spPr bwMode="auto">
          <a:xfrm>
            <a:off x="776630" y="3741115"/>
            <a:ext cx="1676400" cy="1066800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108" charset="0"/>
              <a:ea typeface="ＭＳ Ｐゴシック" pitchFamily="108" charset="-128"/>
              <a:cs typeface="ＭＳ Ｐゴシック" pitchFamily="108" charset="-128"/>
            </a:endParaRPr>
          </a:p>
        </p:txBody>
      </p:sp>
      <p:sp>
        <p:nvSpPr>
          <p:cNvPr id="5" name="Rectangle 4"/>
          <p:cNvSpPr/>
          <p:nvPr/>
        </p:nvSpPr>
        <p:spPr bwMode="auto">
          <a:xfrm>
            <a:off x="766420" y="3741115"/>
            <a:ext cx="1676400" cy="533400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108" charset="0"/>
              <a:ea typeface="ＭＳ Ｐゴシック" pitchFamily="108" charset="-128"/>
              <a:cs typeface="ＭＳ Ｐゴシック" pitchFamily="108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8429315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cmd type="call" cmd="stop">
                                      <p:cBhvr>
                                        <p:cTn id="30" dur="1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34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  <p:video>
              <p:cMediaNode vol="80000">
                <p:cTn id="35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</p:childTnLst>
        </p:cTn>
      </p:par>
    </p:tnLst>
    <p:bldLst>
      <p:bldP spid="4" grpId="0" animBg="1"/>
      <p:bldP spid="4" grpId="1" animBg="1"/>
      <p:bldP spid="5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PhotoView</a:t>
            </a:r>
            <a:r>
              <a:rPr lang="en-US" dirty="0" smtClean="0"/>
              <a:t> 360 – some history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Released in 2009 as a companion, standalone rendering application</a:t>
            </a:r>
          </a:p>
          <a:p>
            <a:r>
              <a:rPr lang="en-US" dirty="0" smtClean="0"/>
              <a:t>Remained a standalone product in 2010 alongside </a:t>
            </a:r>
            <a:r>
              <a:rPr lang="en-US" dirty="0" err="1" smtClean="0"/>
              <a:t>PhotoWorks</a:t>
            </a:r>
            <a:r>
              <a:rPr lang="en-US" dirty="0" smtClean="0"/>
              <a:t> integration</a:t>
            </a:r>
          </a:p>
          <a:p>
            <a:r>
              <a:rPr lang="en-US" dirty="0" smtClean="0"/>
              <a:t>Fully integrated in 2011.  Replaces </a:t>
            </a:r>
            <a:r>
              <a:rPr lang="en-US" dirty="0" err="1" smtClean="0"/>
              <a:t>PhotoWorks</a:t>
            </a:r>
            <a:r>
              <a:rPr lang="en-US" dirty="0" smtClean="0"/>
              <a:t>.</a:t>
            </a:r>
          </a:p>
          <a:p>
            <a:pPr lvl="1"/>
            <a:r>
              <a:rPr lang="en-US" dirty="0" smtClean="0"/>
              <a:t>Improved realism and performance over </a:t>
            </a:r>
            <a:r>
              <a:rPr lang="en-US" dirty="0" err="1" smtClean="0"/>
              <a:t>PhotoWorks</a:t>
            </a:r>
            <a:endParaRPr lang="en-US" dirty="0"/>
          </a:p>
          <a:p>
            <a:pPr lvl="2"/>
            <a:r>
              <a:rPr lang="en-US" dirty="0" err="1" smtClean="0"/>
              <a:t>Realtime</a:t>
            </a:r>
            <a:r>
              <a:rPr lang="en-US" dirty="0"/>
              <a:t> </a:t>
            </a:r>
            <a:r>
              <a:rPr lang="en-US" dirty="0" smtClean="0"/>
              <a:t>preview</a:t>
            </a:r>
          </a:p>
          <a:p>
            <a:pPr lvl="1"/>
            <a:r>
              <a:rPr lang="en-US" dirty="0" smtClean="0"/>
              <a:t>Filled gaps from standalone </a:t>
            </a:r>
            <a:r>
              <a:rPr lang="en-US" dirty="0" err="1" smtClean="0"/>
              <a:t>PhotoView</a:t>
            </a:r>
            <a:r>
              <a:rPr lang="en-US" dirty="0" smtClean="0"/>
              <a:t> 360</a:t>
            </a:r>
          </a:p>
          <a:p>
            <a:pPr lvl="2"/>
            <a:r>
              <a:rPr lang="en-US" dirty="0" smtClean="0"/>
              <a:t>Animation support</a:t>
            </a:r>
          </a:p>
          <a:p>
            <a:pPr lvl="2"/>
            <a:r>
              <a:rPr lang="en-US" dirty="0" smtClean="0"/>
              <a:t>Physical light support</a:t>
            </a:r>
          </a:p>
          <a:p>
            <a:pPr lvl="2"/>
            <a:r>
              <a:rPr lang="en-US" dirty="0" smtClean="0"/>
              <a:t>Contour rendering, caustics</a:t>
            </a:r>
          </a:p>
          <a:p>
            <a:r>
              <a:rPr lang="en-US" dirty="0" err="1" smtClean="0"/>
              <a:t>PhotoView</a:t>
            </a:r>
            <a:r>
              <a:rPr lang="en-US" dirty="0" smtClean="0"/>
              <a:t> 360 comes from </a:t>
            </a:r>
            <a:r>
              <a:rPr lang="en-US" dirty="0" err="1" smtClean="0"/>
              <a:t>Luxology</a:t>
            </a:r>
            <a:r>
              <a:rPr lang="en-US" dirty="0" smtClean="0"/>
              <a:t>, LLC</a:t>
            </a:r>
          </a:p>
          <a:p>
            <a:pPr lvl="1"/>
            <a:r>
              <a:rPr lang="en-US" dirty="0" smtClean="0"/>
              <a:t>Same technology that </a:t>
            </a:r>
            <a:r>
              <a:rPr lang="en-US" dirty="0" err="1" smtClean="0"/>
              <a:t>Luxology’s</a:t>
            </a:r>
            <a:r>
              <a:rPr lang="en-US" dirty="0" smtClean="0"/>
              <a:t> flagship product, </a:t>
            </a:r>
            <a:r>
              <a:rPr lang="en-US" dirty="0" err="1" smtClean="0"/>
              <a:t>Modo</a:t>
            </a:r>
            <a:r>
              <a:rPr lang="en-US" dirty="0" smtClean="0"/>
              <a:t>, is base on.</a:t>
            </a:r>
          </a:p>
          <a:p>
            <a:pPr lvl="1"/>
            <a:r>
              <a:rPr lang="en-US" dirty="0" smtClean="0"/>
              <a:t>We’ll continue to enhance </a:t>
            </a:r>
            <a:r>
              <a:rPr lang="en-US" dirty="0" err="1" smtClean="0"/>
              <a:t>PhotoView</a:t>
            </a:r>
            <a:r>
              <a:rPr lang="en-US" dirty="0" smtClean="0"/>
              <a:t> 360, but it will always remain a simpler, easier to use subset of what </a:t>
            </a:r>
            <a:r>
              <a:rPr lang="en-US" dirty="0" err="1" smtClean="0"/>
              <a:t>Modo</a:t>
            </a:r>
            <a:r>
              <a:rPr lang="en-US" dirty="0" smtClean="0"/>
              <a:t> can do.</a:t>
            </a:r>
          </a:p>
          <a:p>
            <a:pPr lvl="1"/>
            <a:r>
              <a:rPr lang="en-US" dirty="0" smtClean="0"/>
              <a:t>Strong partnership with </a:t>
            </a:r>
            <a:r>
              <a:rPr lang="en-US" dirty="0" err="1" smtClean="0"/>
              <a:t>Luxology</a:t>
            </a:r>
            <a:endParaRPr lang="en-US" dirty="0"/>
          </a:p>
          <a:p>
            <a:pPr lvl="2"/>
            <a:r>
              <a:rPr lang="en-US" dirty="0" smtClean="0"/>
              <a:t>If you need full/complete </a:t>
            </a:r>
            <a:r>
              <a:rPr lang="en-US" dirty="0" err="1" smtClean="0"/>
              <a:t>Modo</a:t>
            </a:r>
            <a:r>
              <a:rPr lang="en-US" dirty="0" smtClean="0"/>
              <a:t> capabilities, purchase </a:t>
            </a:r>
            <a:r>
              <a:rPr lang="en-US" dirty="0" err="1" smtClean="0"/>
              <a:t>Modo</a:t>
            </a:r>
            <a:r>
              <a:rPr lang="en-US" dirty="0" smtClean="0"/>
              <a:t> and read SW files directly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00800" y="2819400"/>
            <a:ext cx="1849374" cy="1838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2367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PhotoView</a:t>
            </a:r>
            <a:r>
              <a:rPr lang="en-US" dirty="0" smtClean="0"/>
              <a:t> 360 – Derived from </a:t>
            </a:r>
            <a:r>
              <a:rPr lang="en-US" dirty="0" err="1" smtClean="0"/>
              <a:t>Modo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400" y="1285875"/>
            <a:ext cx="8077200" cy="5048249"/>
          </a:xfrm>
        </p:spPr>
      </p:pic>
    </p:spTree>
    <p:extLst>
      <p:ext uri="{BB962C8B-B14F-4D97-AF65-F5344CB8AC3E}">
        <p14:creationId xmlns:p14="http://schemas.microsoft.com/office/powerpoint/2010/main" val="37945591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PhotoView</a:t>
            </a:r>
            <a:r>
              <a:rPr lang="en-US" dirty="0" smtClean="0"/>
              <a:t> 360 – Derived from </a:t>
            </a:r>
            <a:r>
              <a:rPr lang="en-US" dirty="0" err="1" smtClean="0"/>
              <a:t>Modo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1600200"/>
            <a:ext cx="8229600" cy="411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40381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PhotoView</a:t>
            </a:r>
            <a:r>
              <a:rPr lang="en-US" dirty="0" smtClean="0"/>
              <a:t> 360 – Derived from </a:t>
            </a:r>
            <a:r>
              <a:rPr lang="en-US" dirty="0" err="1" smtClean="0"/>
              <a:t>Modo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1752600"/>
            <a:ext cx="8229599" cy="411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40381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PhotoView</a:t>
            </a:r>
            <a:r>
              <a:rPr lang="en-US" dirty="0" smtClean="0"/>
              <a:t> 360 – Derived from </a:t>
            </a:r>
            <a:r>
              <a:rPr lang="en-US" dirty="0" err="1" smtClean="0"/>
              <a:t>Modo</a:t>
            </a:r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1295400"/>
            <a:ext cx="7557025" cy="5055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40381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PhotoView</a:t>
            </a:r>
            <a:r>
              <a:rPr lang="en-US" dirty="0" smtClean="0"/>
              <a:t> 360 – Derived from </a:t>
            </a:r>
            <a:r>
              <a:rPr lang="en-US" dirty="0" err="1" smtClean="0"/>
              <a:t>Modo</a:t>
            </a:r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0977" y="1208660"/>
            <a:ext cx="6870023" cy="51525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40381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PhotoView</a:t>
            </a:r>
            <a:r>
              <a:rPr lang="en-US" dirty="0" smtClean="0"/>
              <a:t> 360 – Derived from </a:t>
            </a:r>
            <a:r>
              <a:rPr lang="en-US" dirty="0" err="1" smtClean="0"/>
              <a:t>Modo</a:t>
            </a:r>
            <a:endParaRPr lang="en-US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327" y="1600200"/>
            <a:ext cx="8312728" cy="46759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40381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5" descr="NVIDIA%20Quadro%20FX%203400%20Larg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315200" y="2590800"/>
            <a:ext cx="1676400" cy="14964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Display Modes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1200" dirty="0" smtClean="0"/>
              <a:t>OpenGL (no </a:t>
            </a:r>
            <a:r>
              <a:rPr lang="en-US" sz="1200" dirty="0" err="1" smtClean="0"/>
              <a:t>RealView</a:t>
            </a:r>
            <a:r>
              <a:rPr lang="en-US" sz="1200" dirty="0" smtClean="0"/>
              <a:t>) is a platform independent programming API for doing basic 2D and 3D graphics requiring no special hardware. </a:t>
            </a:r>
          </a:p>
          <a:p>
            <a:pPr lvl="1"/>
            <a:r>
              <a:rPr lang="en-US" sz="1200" dirty="0" smtClean="0"/>
              <a:t>Material shading including color, ambient light, diffuse, </a:t>
            </a:r>
            <a:r>
              <a:rPr lang="en-US" sz="1200" dirty="0" err="1" smtClean="0"/>
              <a:t>specular</a:t>
            </a:r>
            <a:r>
              <a:rPr lang="en-US" sz="1200" dirty="0" smtClean="0"/>
              <a:t>, transparency, etc.</a:t>
            </a:r>
          </a:p>
          <a:p>
            <a:pPr lvl="1"/>
            <a:r>
              <a:rPr lang="en-US" sz="1200" dirty="0" smtClean="0"/>
              <a:t>Basic texture mapping</a:t>
            </a:r>
          </a:p>
          <a:p>
            <a:pPr lvl="1"/>
            <a:r>
              <a:rPr lang="en-US" sz="1200" dirty="0" smtClean="0"/>
              <a:t>Diffuse ground shadow</a:t>
            </a:r>
          </a:p>
          <a:p>
            <a:r>
              <a:rPr lang="en-US" sz="1200" dirty="0" err="1" smtClean="0"/>
              <a:t>RealView</a:t>
            </a:r>
            <a:r>
              <a:rPr lang="en-US" sz="1200" dirty="0" smtClean="0"/>
              <a:t> is a GPU (Graphics Processing Unit) hardware accelerated mode allowing more advanced shading techniques and effects in real-time.  </a:t>
            </a:r>
            <a:r>
              <a:rPr lang="en-US" sz="1200" dirty="0" err="1" smtClean="0"/>
              <a:t>RealView</a:t>
            </a:r>
            <a:r>
              <a:rPr lang="en-US" sz="1200" dirty="0" smtClean="0"/>
              <a:t> effects include:</a:t>
            </a:r>
          </a:p>
          <a:p>
            <a:pPr lvl="1"/>
            <a:r>
              <a:rPr lang="en-US" sz="1200" dirty="0" smtClean="0"/>
              <a:t>Advanced Shading</a:t>
            </a:r>
          </a:p>
          <a:p>
            <a:pPr lvl="1"/>
            <a:r>
              <a:rPr lang="en-US" sz="1200" dirty="0" smtClean="0"/>
              <a:t>Environment and Ground Reflections</a:t>
            </a:r>
          </a:p>
          <a:p>
            <a:pPr lvl="1"/>
            <a:r>
              <a:rPr lang="en-US" sz="1200" dirty="0" smtClean="0"/>
              <a:t>Self shadows, Accurate ground shadows</a:t>
            </a:r>
          </a:p>
          <a:p>
            <a:pPr lvl="1"/>
            <a:r>
              <a:rPr lang="en-US" sz="1200" dirty="0" smtClean="0"/>
              <a:t>Advanced texture mapping and bump maps</a:t>
            </a:r>
          </a:p>
          <a:p>
            <a:r>
              <a:rPr lang="en-US" sz="1200" dirty="0" err="1" smtClean="0"/>
              <a:t>PhotoView</a:t>
            </a:r>
            <a:r>
              <a:rPr lang="en-US" sz="1200" dirty="0" smtClean="0"/>
              <a:t> 360 is ray tracing application which uses the CPU to calculate real world lighting and shading effects.  They include all of the </a:t>
            </a:r>
            <a:r>
              <a:rPr lang="en-US" sz="1200" dirty="0" err="1" smtClean="0"/>
              <a:t>RealView</a:t>
            </a:r>
            <a:r>
              <a:rPr lang="en-US" sz="1200" dirty="0" smtClean="0"/>
              <a:t> effects but more accurate and additional effects</a:t>
            </a:r>
          </a:p>
          <a:p>
            <a:pPr lvl="1"/>
            <a:r>
              <a:rPr lang="en-US" sz="1200" dirty="0" smtClean="0"/>
              <a:t>Self-Reflection (reflection of objects in one another)</a:t>
            </a:r>
          </a:p>
          <a:p>
            <a:pPr lvl="1"/>
            <a:r>
              <a:rPr lang="en-US" sz="1200" dirty="0" smtClean="0"/>
              <a:t>HDRI (environment) </a:t>
            </a:r>
            <a:r>
              <a:rPr lang="en-US" sz="1200" dirty="0" err="1" smtClean="0"/>
              <a:t>lighitng</a:t>
            </a:r>
            <a:endParaRPr lang="en-US" sz="1200" dirty="0" smtClean="0"/>
          </a:p>
          <a:p>
            <a:pPr lvl="1"/>
            <a:r>
              <a:rPr lang="en-US" sz="1200" dirty="0" smtClean="0"/>
              <a:t>Indirect/Global Illumination </a:t>
            </a:r>
          </a:p>
          <a:p>
            <a:pPr lvl="1"/>
            <a:r>
              <a:rPr lang="en-US" sz="1200" dirty="0" smtClean="0"/>
              <a:t>Caustics</a:t>
            </a:r>
            <a:endParaRPr lang="en-US" sz="1200" dirty="0"/>
          </a:p>
        </p:txBody>
      </p:sp>
      <p:pic>
        <p:nvPicPr>
          <p:cNvPr id="8" name="Picture 7" descr="task-manager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010400" y="4876800"/>
            <a:ext cx="1371600" cy="1236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5335581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6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6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6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6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PhotoView</a:t>
            </a:r>
            <a:r>
              <a:rPr lang="en-US" dirty="0" smtClean="0"/>
              <a:t> 360 – UI overview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Everything to this point uses core SolidWorks functionality</a:t>
            </a:r>
          </a:p>
          <a:p>
            <a:r>
              <a:rPr lang="en-US" dirty="0" smtClean="0"/>
              <a:t>Enable </a:t>
            </a:r>
            <a:r>
              <a:rPr lang="en-US" dirty="0" err="1" smtClean="0"/>
              <a:t>PhotoView</a:t>
            </a:r>
            <a:r>
              <a:rPr lang="en-US" dirty="0" smtClean="0"/>
              <a:t> 360 like any other add-in</a:t>
            </a: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6400" y="1676400"/>
            <a:ext cx="2283629" cy="3429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5" name="Group 4"/>
          <p:cNvGrpSpPr/>
          <p:nvPr/>
        </p:nvGrpSpPr>
        <p:grpSpPr>
          <a:xfrm>
            <a:off x="914400" y="2133600"/>
            <a:ext cx="5238750" cy="1200150"/>
            <a:chOff x="914400" y="3124200"/>
            <a:chExt cx="5238750" cy="1200150"/>
          </a:xfrm>
        </p:grpSpPr>
        <p:pic>
          <p:nvPicPr>
            <p:cNvPr id="1028" name="Picture 4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14400" y="3124200"/>
              <a:ext cx="5238750" cy="1200150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" name="Rectangle 3"/>
            <p:cNvSpPr/>
            <p:nvPr/>
          </p:nvSpPr>
          <p:spPr bwMode="auto">
            <a:xfrm>
              <a:off x="3962400" y="3124200"/>
              <a:ext cx="838200" cy="266700"/>
            </a:xfrm>
            <a:prstGeom prst="rect">
              <a:avLst/>
            </a:prstGeom>
            <a:noFill/>
            <a:ln w="28575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108" charset="0"/>
                <a:ea typeface="ＭＳ Ｐゴシック" pitchFamily="108" charset="-128"/>
                <a:cs typeface="ＭＳ Ｐゴシック" pitchFamily="108" charset="-128"/>
              </a:endParaRPr>
            </a:p>
          </p:txBody>
        </p:sp>
        <p:sp>
          <p:nvSpPr>
            <p:cNvPr id="8" name="Rectangle 7"/>
            <p:cNvSpPr/>
            <p:nvPr/>
          </p:nvSpPr>
          <p:spPr bwMode="auto">
            <a:xfrm>
              <a:off x="3200400" y="4057650"/>
              <a:ext cx="990600" cy="266700"/>
            </a:xfrm>
            <a:prstGeom prst="rect">
              <a:avLst/>
            </a:prstGeom>
            <a:noFill/>
            <a:ln w="28575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108" charset="0"/>
                <a:ea typeface="ＭＳ Ｐゴシック" pitchFamily="108" charset="-128"/>
                <a:cs typeface="ＭＳ Ｐゴシック" pitchFamily="108" charset="-128"/>
              </a:endParaRPr>
            </a:p>
          </p:txBody>
        </p:sp>
      </p:grp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3657600"/>
            <a:ext cx="5238750" cy="12001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1" name="Group 10"/>
          <p:cNvGrpSpPr/>
          <p:nvPr/>
        </p:nvGrpSpPr>
        <p:grpSpPr>
          <a:xfrm>
            <a:off x="1066800" y="2590800"/>
            <a:ext cx="4612196" cy="3752850"/>
            <a:chOff x="1066800" y="2590800"/>
            <a:chExt cx="4612196" cy="3752850"/>
          </a:xfrm>
        </p:grpSpPr>
        <p:grpSp>
          <p:nvGrpSpPr>
            <p:cNvPr id="9" name="Group 8"/>
            <p:cNvGrpSpPr/>
            <p:nvPr/>
          </p:nvGrpSpPr>
          <p:grpSpPr>
            <a:xfrm>
              <a:off x="1066800" y="2590800"/>
              <a:ext cx="4612196" cy="3752850"/>
              <a:chOff x="1066800" y="2590800"/>
              <a:chExt cx="4612196" cy="3752850"/>
            </a:xfrm>
          </p:grpSpPr>
          <p:pic>
            <p:nvPicPr>
              <p:cNvPr id="3074" name="Picture 2"/>
              <p:cNvPicPr>
                <a:picLocks noChangeAspect="1"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066800" y="2590800"/>
                <a:ext cx="1497001" cy="3752850"/>
              </a:xfrm>
              <a:prstGeom prst="rect">
                <a:avLst/>
              </a:prstGeom>
              <a:ln>
                <a:noFill/>
              </a:ln>
              <a:effectLst>
                <a:outerShdw blurRad="190500" algn="tl" rotWithShape="0">
                  <a:srgbClr val="000000">
                    <a:alpha val="70000"/>
                  </a:srgb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3075" name="Picture 3"/>
              <p:cNvPicPr>
                <a:picLocks noChangeAspect="1" noChangeArrowheads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440621" y="5638800"/>
                <a:ext cx="2238375" cy="60007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cxnSp>
            <p:nvCxnSpPr>
              <p:cNvPr id="7" name="Straight Arrow Connector 6"/>
              <p:cNvCxnSpPr>
                <a:endCxn id="3075" idx="1"/>
              </p:cNvCxnSpPr>
              <p:nvPr/>
            </p:nvCxnSpPr>
            <p:spPr bwMode="auto">
              <a:xfrm flipV="1">
                <a:off x="2514600" y="5938838"/>
                <a:ext cx="926021" cy="80962"/>
              </a:xfrm>
              <a:prstGeom prst="straightConnector1">
                <a:avLst/>
              </a:prstGeom>
              <a:solidFill>
                <a:schemeClr val="accent1"/>
              </a:solidFill>
              <a:ln w="28575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arrow"/>
              </a:ln>
              <a:effectLst/>
            </p:spPr>
          </p:cxnSp>
        </p:grpSp>
        <p:sp>
          <p:nvSpPr>
            <p:cNvPr id="10" name="TextBox 9"/>
            <p:cNvSpPr txBox="1"/>
            <p:nvPr/>
          </p:nvSpPr>
          <p:spPr>
            <a:xfrm>
              <a:off x="2615795" y="5105473"/>
              <a:ext cx="2976392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 smtClean="0">
                  <a:solidFill>
                    <a:srgbClr val="FF0000"/>
                  </a:solidFill>
                </a:rPr>
                <a:t>Customize Render Tools toolbar on</a:t>
              </a:r>
              <a:br>
                <a:rPr lang="en-US" sz="1400" dirty="0" smtClean="0">
                  <a:solidFill>
                    <a:srgbClr val="FF0000"/>
                  </a:solidFill>
                </a:rPr>
              </a:br>
              <a:r>
                <a:rPr lang="en-US" sz="1400" dirty="0" smtClean="0">
                  <a:solidFill>
                    <a:srgbClr val="FF0000"/>
                  </a:solidFill>
                </a:rPr>
                <a:t>Off by default</a:t>
              </a:r>
              <a:endParaRPr lang="en-US" sz="1400" dirty="0">
                <a:solidFill>
                  <a:srgbClr val="FF00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712049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PhotoView</a:t>
            </a:r>
            <a:r>
              <a:rPr lang="en-US" dirty="0" smtClean="0"/>
              <a:t> 360 – UI overview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2133600"/>
            <a:ext cx="8077200" cy="4267200"/>
          </a:xfrm>
        </p:spPr>
        <p:txBody>
          <a:bodyPr/>
          <a:lstStyle/>
          <a:p>
            <a:r>
              <a:rPr lang="en-US" dirty="0" smtClean="0"/>
              <a:t>Preview modes operate in “real time” updating as you continue to make most changes (adding/editing appearances, scenes, lights, camera changes)</a:t>
            </a:r>
          </a:p>
          <a:p>
            <a:pPr lvl="1"/>
            <a:r>
              <a:rPr lang="en-US" dirty="0" smtClean="0"/>
              <a:t>Delay to preview for some operations (geometry changes, switching document windows)</a:t>
            </a:r>
          </a:p>
          <a:p>
            <a:r>
              <a:rPr lang="en-US" dirty="0" smtClean="0"/>
              <a:t>Separate preview window</a:t>
            </a:r>
          </a:p>
          <a:p>
            <a:pPr lvl="1"/>
            <a:r>
              <a:rPr lang="en-US" dirty="0" smtClean="0"/>
              <a:t>Good for multiple displays or large widescreen with extra real estate</a:t>
            </a:r>
          </a:p>
          <a:p>
            <a:pPr lvl="1"/>
            <a:r>
              <a:rPr lang="en-US" dirty="0" smtClean="0"/>
              <a:t>Good for keeping small window for rendering while working in SolidWorks graphics area</a:t>
            </a:r>
          </a:p>
          <a:p>
            <a:pPr lvl="2"/>
            <a:r>
              <a:rPr lang="en-US" dirty="0" err="1" smtClean="0"/>
              <a:t>Raytracing</a:t>
            </a:r>
            <a:r>
              <a:rPr lang="en-US" dirty="0" smtClean="0"/>
              <a:t> is “pixel bound”.  Large window = more pixels = slower</a:t>
            </a:r>
          </a:p>
          <a:p>
            <a:r>
              <a:rPr lang="en-US" dirty="0" smtClean="0"/>
              <a:t>Integrated preview works more like standalone </a:t>
            </a:r>
            <a:r>
              <a:rPr lang="en-US" dirty="0" err="1" smtClean="0"/>
              <a:t>PhotoView</a:t>
            </a:r>
            <a:r>
              <a:rPr lang="en-US" dirty="0" smtClean="0"/>
              <a:t> 360 2010</a:t>
            </a:r>
          </a:p>
          <a:p>
            <a:pPr lvl="1"/>
            <a:r>
              <a:rPr lang="en-US" dirty="0" smtClean="0"/>
              <a:t>Again, be mindful of the window size</a:t>
            </a:r>
          </a:p>
          <a:p>
            <a:r>
              <a:rPr lang="en-US" dirty="0" smtClean="0"/>
              <a:t>3</a:t>
            </a:r>
            <a:r>
              <a:rPr lang="en-US" baseline="30000" dirty="0" smtClean="0"/>
              <a:t>rd</a:t>
            </a:r>
            <a:r>
              <a:rPr lang="en-US" dirty="0" smtClean="0"/>
              <a:t> method – Integrated preview in a single viewport, of split viewports</a:t>
            </a:r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1219200"/>
            <a:ext cx="4362450" cy="91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Rectangle 3"/>
          <p:cNvSpPr/>
          <p:nvPr/>
        </p:nvSpPr>
        <p:spPr bwMode="auto">
          <a:xfrm>
            <a:off x="1905000" y="1295400"/>
            <a:ext cx="1173480" cy="533400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108" charset="0"/>
              <a:ea typeface="ＭＳ Ｐゴシック" pitchFamily="108" charset="-128"/>
              <a:cs typeface="ＭＳ Ｐゴシック" pitchFamily="108" charset="-128"/>
            </a:endParaRPr>
          </a:p>
        </p:txBody>
      </p:sp>
      <p:sp>
        <p:nvSpPr>
          <p:cNvPr id="6" name="Rectangle 5"/>
          <p:cNvSpPr/>
          <p:nvPr/>
        </p:nvSpPr>
        <p:spPr bwMode="auto">
          <a:xfrm>
            <a:off x="2522822" y="1295400"/>
            <a:ext cx="547437" cy="533400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108" charset="0"/>
              <a:ea typeface="ＭＳ Ｐゴシック" pitchFamily="108" charset="-128"/>
              <a:cs typeface="ＭＳ Ｐゴシック" pitchFamily="108" charset="-128"/>
            </a:endParaRPr>
          </a:p>
        </p:txBody>
      </p:sp>
      <p:sp>
        <p:nvSpPr>
          <p:cNvPr id="7" name="Rectangle 6"/>
          <p:cNvSpPr/>
          <p:nvPr/>
        </p:nvSpPr>
        <p:spPr bwMode="auto">
          <a:xfrm>
            <a:off x="1905000" y="1295400"/>
            <a:ext cx="619319" cy="533400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108" charset="0"/>
              <a:ea typeface="ＭＳ Ｐゴシック" pitchFamily="108" charset="-128"/>
              <a:cs typeface="ＭＳ Ｐゴシック" pitchFamily="108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4914418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6" grpId="0" animBg="1"/>
      <p:bldP spid="6" grpId="1" animBg="1"/>
      <p:bldP spid="7" grpId="0" animBg="1"/>
      <p:bldP spid="7" grpId="1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PhotoView</a:t>
            </a:r>
            <a:r>
              <a:rPr lang="en-US" dirty="0" smtClean="0"/>
              <a:t> 360 – UI overview</a:t>
            </a:r>
            <a:endParaRPr lang="en-US" dirty="0"/>
          </a:p>
        </p:txBody>
      </p:sp>
      <p:pic>
        <p:nvPicPr>
          <p:cNvPr id="4" name="2011_Render_Modes_b.avi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271588" y="1219200"/>
            <a:ext cx="6599237" cy="5181600"/>
          </a:xfrm>
        </p:spPr>
      </p:pic>
    </p:spTree>
    <p:extLst>
      <p:ext uri="{BB962C8B-B14F-4D97-AF65-F5344CB8AC3E}">
        <p14:creationId xmlns:p14="http://schemas.microsoft.com/office/powerpoint/2010/main" val="19850621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PhotoView</a:t>
            </a:r>
            <a:r>
              <a:rPr lang="en-US" dirty="0" smtClean="0"/>
              <a:t> 360 – Additional appearance controls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Illumination controls</a:t>
            </a:r>
          </a:p>
          <a:p>
            <a:pPr lvl="1"/>
            <a:r>
              <a:rPr lang="en-US" dirty="0" smtClean="0"/>
              <a:t>Luminous intensity = actual light emitting material</a:t>
            </a: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2022479"/>
            <a:ext cx="6498804" cy="46831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Rectangle 3"/>
          <p:cNvSpPr/>
          <p:nvPr/>
        </p:nvSpPr>
        <p:spPr bwMode="auto">
          <a:xfrm>
            <a:off x="1074115" y="5715000"/>
            <a:ext cx="1143000" cy="381000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108" charset="0"/>
              <a:ea typeface="ＭＳ Ｐゴシック" pitchFamily="108" charset="-128"/>
              <a:cs typeface="ＭＳ Ｐゴシック" pitchFamily="108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4810741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PhotoView</a:t>
            </a:r>
            <a:r>
              <a:rPr lang="en-US" dirty="0"/>
              <a:t> </a:t>
            </a:r>
            <a:r>
              <a:rPr lang="en-US" dirty="0" smtClean="0"/>
              <a:t>360 – Luminous Intensity = 0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000" y="1357312"/>
            <a:ext cx="6858000" cy="490537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1555540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PhotoView</a:t>
            </a:r>
            <a:r>
              <a:rPr lang="en-US" dirty="0"/>
              <a:t> 360 – Luminous Intensity = </a:t>
            </a:r>
            <a:r>
              <a:rPr lang="en-US" dirty="0" smtClean="0"/>
              <a:t>1.7 w/srm^2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000" y="1357312"/>
            <a:ext cx="6858000" cy="490537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2212855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PhotoView</a:t>
            </a:r>
            <a:r>
              <a:rPr lang="en-US" dirty="0"/>
              <a:t> 360 – Luminous Intensity = </a:t>
            </a:r>
            <a:r>
              <a:rPr lang="en-US" dirty="0" smtClean="0"/>
              <a:t>10 w/srm^2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000" y="1357312"/>
            <a:ext cx="6858000" cy="490537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6140683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PhotoView</a:t>
            </a:r>
            <a:r>
              <a:rPr lang="en-US" dirty="0" smtClean="0"/>
              <a:t> 360 – Additional appearance controls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Index of refraction (IOR)</a:t>
            </a:r>
          </a:p>
          <a:p>
            <a:r>
              <a:rPr lang="en-US" dirty="0" smtClean="0"/>
              <a:t>Refraction Roughness </a:t>
            </a:r>
            <a:r>
              <a:rPr lang="en-US" dirty="0" smtClean="0">
                <a:solidFill>
                  <a:srgbClr val="FF0000"/>
                </a:solidFill>
              </a:rPr>
              <a:t>(new!)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7800" y="2022479"/>
            <a:ext cx="6498804" cy="46831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Rectangle 3"/>
          <p:cNvSpPr/>
          <p:nvPr/>
        </p:nvSpPr>
        <p:spPr bwMode="auto">
          <a:xfrm>
            <a:off x="1447800" y="5562600"/>
            <a:ext cx="1143000" cy="355478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108" charset="0"/>
              <a:ea typeface="ＭＳ Ｐゴシック" pitchFamily="108" charset="-128"/>
              <a:cs typeface="ＭＳ Ｐゴシック" pitchFamily="108" charset="-128"/>
            </a:endParaRPr>
          </a:p>
        </p:txBody>
      </p:sp>
      <p:sp>
        <p:nvSpPr>
          <p:cNvPr id="6" name="Rectangle 5"/>
          <p:cNvSpPr/>
          <p:nvPr/>
        </p:nvSpPr>
        <p:spPr bwMode="auto">
          <a:xfrm>
            <a:off x="1447800" y="5914867"/>
            <a:ext cx="1143000" cy="355478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108" charset="0"/>
              <a:ea typeface="ＭＳ Ｐゴシック" pitchFamily="108" charset="-128"/>
              <a:cs typeface="ＭＳ Ｐゴシック" pitchFamily="108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7790755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7007" y="1219200"/>
            <a:ext cx="6709985" cy="51816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9200" y="1219200"/>
            <a:ext cx="6709984" cy="51816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PhotoView</a:t>
            </a:r>
            <a:r>
              <a:rPr lang="en-US" dirty="0" smtClean="0"/>
              <a:t> 360 – Refraction Roughness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21477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PhotoView</a:t>
            </a:r>
            <a:r>
              <a:rPr lang="en-US" dirty="0" smtClean="0"/>
              <a:t> 360 – Additional </a:t>
            </a:r>
            <a:r>
              <a:rPr lang="en-US" dirty="0"/>
              <a:t>a</a:t>
            </a:r>
            <a:r>
              <a:rPr lang="en-US" dirty="0" smtClean="0"/>
              <a:t>ppearance controls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Bump</a:t>
            </a:r>
          </a:p>
          <a:p>
            <a:pPr lvl="1"/>
            <a:r>
              <a:rPr lang="en-US" dirty="0" smtClean="0"/>
              <a:t>Not new/additional</a:t>
            </a:r>
          </a:p>
          <a:p>
            <a:pPr lvl="2"/>
            <a:r>
              <a:rPr lang="en-US" dirty="0" smtClean="0"/>
              <a:t>Ability to modify the bump is new over standalone </a:t>
            </a:r>
            <a:r>
              <a:rPr lang="en-US" dirty="0" err="1" smtClean="0"/>
              <a:t>PhotoView</a:t>
            </a:r>
            <a:r>
              <a:rPr lang="en-US" dirty="0" smtClean="0"/>
              <a:t> 360 2010</a:t>
            </a:r>
          </a:p>
          <a:p>
            <a:pPr lvl="1"/>
            <a:r>
              <a:rPr lang="en-US" dirty="0" smtClean="0"/>
              <a:t>Simulates a surface finish by modifying reflections and shading</a:t>
            </a:r>
          </a:p>
          <a:p>
            <a:pPr lvl="1"/>
            <a:r>
              <a:rPr lang="en-US" dirty="0" smtClean="0"/>
              <a:t>Enhanced by </a:t>
            </a:r>
            <a:r>
              <a:rPr lang="en-US" dirty="0" err="1" smtClean="0"/>
              <a:t>Luxology</a:t>
            </a:r>
            <a:r>
              <a:rPr lang="en-US" dirty="0" smtClean="0"/>
              <a:t> to provide more “displacement-like” results while maintaining performance advantages of traditional bump mapping</a:t>
            </a:r>
          </a:p>
          <a:p>
            <a:r>
              <a:rPr lang="en-US" dirty="0" smtClean="0"/>
              <a:t>Displacement Mapping (new!)</a:t>
            </a:r>
          </a:p>
          <a:p>
            <a:pPr lvl="1"/>
            <a:r>
              <a:rPr lang="en-US" dirty="0" smtClean="0"/>
              <a:t>Actual geometry displacement</a:t>
            </a:r>
          </a:p>
          <a:p>
            <a:pPr lvl="1"/>
            <a:r>
              <a:rPr lang="en-US" dirty="0" smtClean="0"/>
              <a:t>Significant performance hit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15462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Display Modes</a:t>
            </a:r>
            <a:endParaRPr lang="en-US" dirty="0"/>
          </a:p>
        </p:txBody>
      </p:sp>
      <p:pic>
        <p:nvPicPr>
          <p:cNvPr id="7373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2483" y="914400"/>
            <a:ext cx="3347510" cy="304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373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5463" y="3420218"/>
            <a:ext cx="3524530" cy="320918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3734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66591" y="1295400"/>
            <a:ext cx="4389437" cy="382746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286141" y="1219200"/>
            <a:ext cx="134844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OpenGL</a:t>
            </a:r>
            <a:endParaRPr lang="en-US" dirty="0"/>
          </a:p>
        </p:txBody>
      </p:sp>
      <p:sp>
        <p:nvSpPr>
          <p:cNvPr id="30" name="TextBox 29"/>
          <p:cNvSpPr txBox="1"/>
          <p:nvPr/>
        </p:nvSpPr>
        <p:spPr>
          <a:xfrm>
            <a:off x="1219200" y="3576935"/>
            <a:ext cx="148232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RealView</a:t>
            </a:r>
            <a:endParaRPr lang="en-US" dirty="0"/>
          </a:p>
        </p:txBody>
      </p:sp>
      <p:sp>
        <p:nvSpPr>
          <p:cNvPr id="31" name="TextBox 30"/>
          <p:cNvSpPr txBox="1"/>
          <p:nvPr/>
        </p:nvSpPr>
        <p:spPr>
          <a:xfrm>
            <a:off x="5181600" y="1519535"/>
            <a:ext cx="225177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PhotoView</a:t>
            </a:r>
            <a:r>
              <a:rPr lang="en-US" dirty="0" smtClean="0"/>
              <a:t> 360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3505200" y="5334000"/>
            <a:ext cx="246093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/>
              <a:t>Environment Reflections</a:t>
            </a:r>
          </a:p>
          <a:p>
            <a:r>
              <a:rPr lang="en-US" sz="1600" dirty="0" smtClean="0"/>
              <a:t>Ground Reflections</a:t>
            </a:r>
          </a:p>
          <a:p>
            <a:r>
              <a:rPr lang="en-US" sz="1600" dirty="0" smtClean="0"/>
              <a:t>Directional/Self Shadows</a:t>
            </a:r>
            <a:endParaRPr lang="en-US" sz="1600" dirty="0"/>
          </a:p>
        </p:txBody>
      </p:sp>
      <p:sp>
        <p:nvSpPr>
          <p:cNvPr id="5" name="TextBox 4"/>
          <p:cNvSpPr txBox="1"/>
          <p:nvPr/>
        </p:nvSpPr>
        <p:spPr>
          <a:xfrm>
            <a:off x="4648200" y="4198203"/>
            <a:ext cx="387922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/>
              <a:t>Environment and inter-reflections</a:t>
            </a:r>
          </a:p>
          <a:p>
            <a:r>
              <a:rPr lang="en-US" sz="1600" dirty="0" smtClean="0"/>
              <a:t>True transparency with IOR</a:t>
            </a:r>
          </a:p>
          <a:p>
            <a:r>
              <a:rPr lang="en-US" sz="1600" dirty="0" smtClean="0"/>
              <a:t>Extremely accurate lighting and shadows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1729044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37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37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1" grpId="0"/>
      <p:bldP spid="4" grpId="0"/>
      <p:bldP spid="5" grpId="0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3533" y="937818"/>
            <a:ext cx="7863552" cy="56665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PhotoView</a:t>
            </a:r>
            <a:r>
              <a:rPr lang="en-US" dirty="0" smtClean="0"/>
              <a:t> 360 – Bump and Displacement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 bwMode="auto">
          <a:xfrm>
            <a:off x="747370" y="4326082"/>
            <a:ext cx="1295400" cy="1236518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108" charset="0"/>
              <a:ea typeface="ＭＳ Ｐゴシック" pitchFamily="108" charset="-128"/>
              <a:cs typeface="ＭＳ Ｐゴシック" pitchFamily="108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6547952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PhotoView</a:t>
            </a:r>
            <a:r>
              <a:rPr lang="en-US" dirty="0" smtClean="0"/>
              <a:t> 360 – Bump and Displacement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Bump – 1mm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000" y="1571625"/>
            <a:ext cx="6858000" cy="4905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82489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PhotoView</a:t>
            </a:r>
            <a:r>
              <a:rPr lang="en-US" dirty="0"/>
              <a:t> 360 – Bump and Displacement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Bump – 5mm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000" y="1571625"/>
            <a:ext cx="6858000" cy="4905375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295400" y="1752600"/>
            <a:ext cx="227498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Notice the silhouette</a:t>
            </a:r>
            <a:br>
              <a:rPr lang="en-US" dirty="0" smtClean="0">
                <a:solidFill>
                  <a:schemeClr val="bg1"/>
                </a:solidFill>
              </a:rPr>
            </a:br>
            <a:r>
              <a:rPr lang="en-US" dirty="0" smtClean="0">
                <a:solidFill>
                  <a:schemeClr val="bg1"/>
                </a:solidFill>
              </a:rPr>
              <a:t>is still a smooth </a:t>
            </a:r>
            <a:br>
              <a:rPr lang="en-US" dirty="0" smtClean="0">
                <a:solidFill>
                  <a:schemeClr val="bg1"/>
                </a:solidFill>
              </a:rPr>
            </a:br>
            <a:r>
              <a:rPr lang="en-US" dirty="0" smtClean="0">
                <a:solidFill>
                  <a:schemeClr val="bg1"/>
                </a:solidFill>
              </a:rPr>
              <a:t>surface</a:t>
            </a:r>
            <a:endParaRPr lang="en-US" dirty="0">
              <a:solidFill>
                <a:schemeClr val="bg1"/>
              </a:solidFill>
            </a:endParaRPr>
          </a:p>
        </p:txBody>
      </p:sp>
      <p:cxnSp>
        <p:nvCxnSpPr>
          <p:cNvPr id="7" name="Straight Arrow Connector 6"/>
          <p:cNvCxnSpPr/>
          <p:nvPr/>
        </p:nvCxnSpPr>
        <p:spPr bwMode="auto">
          <a:xfrm>
            <a:off x="2209800" y="2514600"/>
            <a:ext cx="685800" cy="457200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bg1"/>
            </a:solidFill>
            <a:prstDash val="solid"/>
            <a:round/>
            <a:headEnd type="none" w="med" len="med"/>
            <a:tailEnd type="arrow"/>
          </a:ln>
          <a:effectLst/>
        </p:spPr>
      </p:cxnSp>
    </p:spTree>
    <p:extLst>
      <p:ext uri="{BB962C8B-B14F-4D97-AF65-F5344CB8AC3E}">
        <p14:creationId xmlns:p14="http://schemas.microsoft.com/office/powerpoint/2010/main" val="15010259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PhotoView</a:t>
            </a:r>
            <a:r>
              <a:rPr lang="en-US" dirty="0"/>
              <a:t> 360 – Bump and Displacement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Displacement – 1mm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000" y="1571625"/>
            <a:ext cx="6858000" cy="4905375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295400" y="1752600"/>
            <a:ext cx="204414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Notice the surface</a:t>
            </a:r>
            <a:br>
              <a:rPr lang="en-US" dirty="0" smtClean="0">
                <a:solidFill>
                  <a:schemeClr val="bg1"/>
                </a:solidFill>
              </a:rPr>
            </a:br>
            <a:r>
              <a:rPr lang="en-US" dirty="0" smtClean="0">
                <a:solidFill>
                  <a:schemeClr val="bg1"/>
                </a:solidFill>
              </a:rPr>
              <a:t>geometry now</a:t>
            </a:r>
            <a:br>
              <a:rPr lang="en-US" dirty="0" smtClean="0">
                <a:solidFill>
                  <a:schemeClr val="bg1"/>
                </a:solidFill>
              </a:rPr>
            </a:br>
            <a:r>
              <a:rPr lang="en-US" dirty="0" smtClean="0">
                <a:solidFill>
                  <a:schemeClr val="bg1"/>
                </a:solidFill>
              </a:rPr>
              <a:t>displaces</a:t>
            </a:r>
            <a:endParaRPr lang="en-US" dirty="0">
              <a:solidFill>
                <a:schemeClr val="bg1"/>
              </a:solidFill>
            </a:endParaRPr>
          </a:p>
        </p:txBody>
      </p:sp>
      <p:cxnSp>
        <p:nvCxnSpPr>
          <p:cNvPr id="6" name="Straight Arrow Connector 5"/>
          <p:cNvCxnSpPr/>
          <p:nvPr/>
        </p:nvCxnSpPr>
        <p:spPr bwMode="auto">
          <a:xfrm>
            <a:off x="2438400" y="2514600"/>
            <a:ext cx="457200" cy="457200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bg1"/>
            </a:solidFill>
            <a:prstDash val="solid"/>
            <a:round/>
            <a:headEnd type="none" w="med" len="med"/>
            <a:tailEnd type="arrow"/>
          </a:ln>
          <a:effectLst/>
        </p:spPr>
      </p:cxnSp>
    </p:spTree>
    <p:extLst>
      <p:ext uri="{BB962C8B-B14F-4D97-AF65-F5344CB8AC3E}">
        <p14:creationId xmlns:p14="http://schemas.microsoft.com/office/powerpoint/2010/main" val="27836817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PhotoView</a:t>
            </a:r>
            <a:r>
              <a:rPr lang="en-US" dirty="0"/>
              <a:t> 360 – Bump and Displacement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Displacement – 5mm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000" y="1571625"/>
            <a:ext cx="6858000" cy="4905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23682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550" y="990600"/>
            <a:ext cx="1847850" cy="57150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600" y="990600"/>
            <a:ext cx="1847850" cy="57150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600" y="990600"/>
            <a:ext cx="1847850" cy="57150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550" y="990600"/>
            <a:ext cx="1847850" cy="57150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PhotoView</a:t>
            </a:r>
            <a:r>
              <a:rPr lang="en-US" dirty="0" smtClean="0"/>
              <a:t> 360 – Additional scene controls</a:t>
            </a:r>
            <a:endParaRPr lang="en-US" dirty="0"/>
          </a:p>
        </p:txBody>
      </p:sp>
      <p:pic>
        <p:nvPicPr>
          <p:cNvPr id="3080" name="Picture 8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1400" y="1143000"/>
            <a:ext cx="4086225" cy="3133725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3081" name="Picture 9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1400" y="1133475"/>
            <a:ext cx="4086225" cy="3133725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3082" name="Picture 10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1400" y="1143000"/>
            <a:ext cx="4086225" cy="3133725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3083" name="Picture 11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1400" y="1133475"/>
            <a:ext cx="4086225" cy="3133725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4" name="Rectangle 3"/>
          <p:cNvSpPr/>
          <p:nvPr/>
        </p:nvSpPr>
        <p:spPr bwMode="auto">
          <a:xfrm>
            <a:off x="1031659" y="2133600"/>
            <a:ext cx="1752600" cy="533400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108" charset="0"/>
              <a:ea typeface="ＭＳ Ｐゴシック" pitchFamily="108" charset="-128"/>
              <a:cs typeface="ＭＳ Ｐゴシック" pitchFamily="108" charset="-128"/>
            </a:endParaRPr>
          </a:p>
        </p:txBody>
      </p:sp>
      <p:sp>
        <p:nvSpPr>
          <p:cNvPr id="15" name="Rectangle 14"/>
          <p:cNvSpPr/>
          <p:nvPr/>
        </p:nvSpPr>
        <p:spPr bwMode="auto">
          <a:xfrm>
            <a:off x="1030225" y="2667000"/>
            <a:ext cx="1752600" cy="533400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400">
              <a:latin typeface="Arial" pitchFamily="108" charset="0"/>
              <a:ea typeface="ＭＳ Ｐゴシック" pitchFamily="108" charset="-128"/>
              <a:cs typeface="ＭＳ Ｐゴシック" pitchFamily="108" charset="-128"/>
            </a:endParaRPr>
          </a:p>
        </p:txBody>
      </p:sp>
      <p:sp>
        <p:nvSpPr>
          <p:cNvPr id="16" name="Rectangle 15"/>
          <p:cNvSpPr/>
          <p:nvPr/>
        </p:nvSpPr>
        <p:spPr bwMode="auto">
          <a:xfrm>
            <a:off x="1030225" y="3200400"/>
            <a:ext cx="1752600" cy="533400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400">
              <a:latin typeface="Arial" pitchFamily="108" charset="0"/>
              <a:ea typeface="ＭＳ Ｐゴシック" pitchFamily="108" charset="-128"/>
              <a:cs typeface="ＭＳ Ｐゴシック" pitchFamily="108" charset="-12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048000" y="4572000"/>
            <a:ext cx="29718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Scene illumination controls are also made accessible from the Display Managers</a:t>
            </a:r>
            <a:br>
              <a:rPr lang="en-US" dirty="0" smtClean="0">
                <a:solidFill>
                  <a:srgbClr val="FF0000"/>
                </a:solidFill>
              </a:rPr>
            </a:br>
            <a:r>
              <a:rPr lang="en-US" dirty="0" smtClean="0">
                <a:solidFill>
                  <a:srgbClr val="FF0000"/>
                </a:solidFill>
              </a:rPr>
              <a:t>“Lights” folder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9800" y="3200400"/>
            <a:ext cx="2714625" cy="325755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Rectangle 5"/>
          <p:cNvSpPr/>
          <p:nvPr/>
        </p:nvSpPr>
        <p:spPr bwMode="auto">
          <a:xfrm>
            <a:off x="6172200" y="4191000"/>
            <a:ext cx="2438400" cy="638175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108" charset="0"/>
              <a:ea typeface="ＭＳ Ｐゴシック" pitchFamily="108" charset="-128"/>
              <a:cs typeface="ＭＳ Ｐゴシック" pitchFamily="108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2658261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0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0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0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0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5" grpId="0" animBg="1"/>
      <p:bldP spid="16" grpId="0" animBg="1"/>
      <p:bldP spid="3" grpId="0"/>
      <p:bldP spid="6" grpId="0" animBg="1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PhotoView</a:t>
            </a:r>
            <a:r>
              <a:rPr lang="en-US" dirty="0" smtClean="0"/>
              <a:t> 360 – Physical Lights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By default, all lights are on in SolidWorks, and off in </a:t>
            </a:r>
            <a:r>
              <a:rPr lang="en-US" dirty="0" err="1" smtClean="0"/>
              <a:t>PhotoView</a:t>
            </a:r>
            <a:r>
              <a:rPr lang="en-US" dirty="0" smtClean="0"/>
              <a:t> </a:t>
            </a:r>
            <a:endParaRPr lang="en-US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1676400"/>
            <a:ext cx="1771650" cy="254317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4"/>
          <p:cNvSpPr/>
          <p:nvPr/>
        </p:nvSpPr>
        <p:spPr bwMode="auto">
          <a:xfrm>
            <a:off x="914400" y="3124200"/>
            <a:ext cx="228600" cy="533400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108" charset="0"/>
              <a:ea typeface="ＭＳ Ｐゴシック" pitchFamily="108" charset="-128"/>
              <a:cs typeface="ＭＳ Ｐゴシック" pitchFamily="108" charset="-128"/>
            </a:endParaRPr>
          </a:p>
        </p:txBody>
      </p:sp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3200" y="1676400"/>
            <a:ext cx="3067050" cy="428625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2200" y="1677238"/>
            <a:ext cx="1771650" cy="25527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Rectangle 9"/>
          <p:cNvSpPr/>
          <p:nvPr/>
        </p:nvSpPr>
        <p:spPr bwMode="auto">
          <a:xfrm>
            <a:off x="6673290" y="3124200"/>
            <a:ext cx="228600" cy="533400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400">
              <a:latin typeface="Arial" pitchFamily="108" charset="0"/>
              <a:ea typeface="ＭＳ Ｐゴシック" pitchFamily="108" charset="-128"/>
              <a:cs typeface="ＭＳ Ｐゴシック" pitchFamily="108" charset="-128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09600" y="4610448"/>
            <a:ext cx="19502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SolidWorks State</a:t>
            </a:r>
            <a:endParaRPr lang="en-US" dirty="0">
              <a:solidFill>
                <a:srgbClr val="FF0000"/>
              </a:solidFill>
            </a:endParaRPr>
          </a:p>
        </p:txBody>
      </p:sp>
      <p:cxnSp>
        <p:nvCxnSpPr>
          <p:cNvPr id="8" name="Elbow Connector 7"/>
          <p:cNvCxnSpPr>
            <a:stCxn id="6" idx="0"/>
          </p:cNvCxnSpPr>
          <p:nvPr/>
        </p:nvCxnSpPr>
        <p:spPr bwMode="auto">
          <a:xfrm rot="16200000" flipV="1">
            <a:off x="830280" y="3856020"/>
            <a:ext cx="952848" cy="556007"/>
          </a:xfrm>
          <a:prstGeom prst="bentConnector3">
            <a:avLst/>
          </a:prstGeom>
          <a:solidFill>
            <a:schemeClr val="accent1"/>
          </a:solidFill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14" name="TextBox 13"/>
          <p:cNvSpPr txBox="1"/>
          <p:nvPr/>
        </p:nvSpPr>
        <p:spPr>
          <a:xfrm>
            <a:off x="6400800" y="4610448"/>
            <a:ext cx="18860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>
                <a:solidFill>
                  <a:srgbClr val="FF0000"/>
                </a:solidFill>
              </a:rPr>
              <a:t>PhotoView</a:t>
            </a:r>
            <a:r>
              <a:rPr lang="en-US" dirty="0" smtClean="0">
                <a:solidFill>
                  <a:srgbClr val="FF0000"/>
                </a:solidFill>
              </a:rPr>
              <a:t> State</a:t>
            </a:r>
            <a:endParaRPr lang="en-US" dirty="0">
              <a:solidFill>
                <a:srgbClr val="FF0000"/>
              </a:solidFill>
            </a:endParaRPr>
          </a:p>
        </p:txBody>
      </p:sp>
      <p:cxnSp>
        <p:nvCxnSpPr>
          <p:cNvPr id="15" name="Elbow Connector 14"/>
          <p:cNvCxnSpPr>
            <a:stCxn id="14" idx="0"/>
          </p:cNvCxnSpPr>
          <p:nvPr/>
        </p:nvCxnSpPr>
        <p:spPr bwMode="auto">
          <a:xfrm rot="16200000" flipV="1">
            <a:off x="6605451" y="3872052"/>
            <a:ext cx="952848" cy="523944"/>
          </a:xfrm>
          <a:prstGeom prst="bentConnector3">
            <a:avLst/>
          </a:prstGeom>
          <a:solidFill>
            <a:schemeClr val="accent1"/>
          </a:solidFill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/>
          </a:ln>
          <a:effectLst/>
        </p:spPr>
      </p:cxnSp>
    </p:spTree>
    <p:extLst>
      <p:ext uri="{BB962C8B-B14F-4D97-AF65-F5344CB8AC3E}">
        <p14:creationId xmlns:p14="http://schemas.microsoft.com/office/powerpoint/2010/main" val="27814535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4" grpId="0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PhotoView</a:t>
            </a:r>
            <a:r>
              <a:rPr lang="en-US" dirty="0" smtClean="0"/>
              <a:t> 360 – Physical Lights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Light state and properties can be enabled in the “</a:t>
            </a:r>
            <a:r>
              <a:rPr lang="en-US" dirty="0" err="1" smtClean="0"/>
              <a:t>PhotoView</a:t>
            </a:r>
            <a:r>
              <a:rPr lang="en-US" dirty="0" smtClean="0"/>
              <a:t>” tab of the Light property manager.</a:t>
            </a:r>
          </a:p>
          <a:p>
            <a:pPr lvl="1"/>
            <a:r>
              <a:rPr lang="en-US" dirty="0" smtClean="0"/>
              <a:t>On/Off state</a:t>
            </a:r>
          </a:p>
          <a:p>
            <a:pPr lvl="1"/>
            <a:r>
              <a:rPr lang="en-US" dirty="0" smtClean="0"/>
              <a:t>Specific brightness control</a:t>
            </a:r>
          </a:p>
          <a:p>
            <a:pPr lvl="2"/>
            <a:r>
              <a:rPr lang="en-US" dirty="0" smtClean="0"/>
              <a:t>SW brightness of “0-1” has no meaning</a:t>
            </a:r>
          </a:p>
          <a:p>
            <a:pPr lvl="1"/>
            <a:r>
              <a:rPr lang="en-US" dirty="0" smtClean="0"/>
              <a:t>Shadow controls</a:t>
            </a:r>
          </a:p>
          <a:p>
            <a:pPr lvl="2"/>
            <a:r>
              <a:rPr lang="en-US" dirty="0" smtClean="0"/>
              <a:t>Soft edges on shadows</a:t>
            </a:r>
          </a:p>
          <a:p>
            <a:pPr lvl="2"/>
            <a:r>
              <a:rPr lang="en-US" dirty="0" smtClean="0"/>
              <a:t>Soft edge quality</a:t>
            </a:r>
          </a:p>
          <a:p>
            <a:r>
              <a:rPr lang="en-US" dirty="0" smtClean="0"/>
              <a:t>Any physical light in </a:t>
            </a:r>
            <a:r>
              <a:rPr lang="en-US" dirty="0" err="1" smtClean="0"/>
              <a:t>PhotoView</a:t>
            </a:r>
            <a:r>
              <a:rPr lang="en-US" dirty="0" smtClean="0"/>
              <a:t> uses</a:t>
            </a:r>
            <a:br>
              <a:rPr lang="en-US" dirty="0" smtClean="0"/>
            </a:br>
            <a:r>
              <a:rPr lang="en-US" dirty="0" smtClean="0"/>
              <a:t>physically accurate “falloff”</a:t>
            </a:r>
            <a:endParaRPr lang="en-US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3000" y="2057400"/>
            <a:ext cx="1771650" cy="3848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Rectangle 3"/>
          <p:cNvSpPr/>
          <p:nvPr/>
        </p:nvSpPr>
        <p:spPr bwMode="auto">
          <a:xfrm>
            <a:off x="5257800" y="2819400"/>
            <a:ext cx="685800" cy="304800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108" charset="0"/>
              <a:ea typeface="ＭＳ Ｐゴシック" pitchFamily="108" charset="-128"/>
              <a:cs typeface="ＭＳ Ｐゴシック" pitchFamily="108" charset="-128"/>
            </a:endParaRPr>
          </a:p>
        </p:txBody>
      </p:sp>
      <p:sp>
        <p:nvSpPr>
          <p:cNvPr id="6" name="Rectangle 5"/>
          <p:cNvSpPr/>
          <p:nvPr/>
        </p:nvSpPr>
        <p:spPr bwMode="auto">
          <a:xfrm>
            <a:off x="4956352" y="3396690"/>
            <a:ext cx="1063447" cy="228600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400">
              <a:latin typeface="Arial" pitchFamily="108" charset="0"/>
              <a:ea typeface="ＭＳ Ｐゴシック" pitchFamily="108" charset="-128"/>
              <a:cs typeface="ＭＳ Ｐゴシック" pitchFamily="108" charset="-128"/>
            </a:endParaRPr>
          </a:p>
        </p:txBody>
      </p:sp>
      <p:sp>
        <p:nvSpPr>
          <p:cNvPr id="7" name="Rectangle 6"/>
          <p:cNvSpPr/>
          <p:nvPr/>
        </p:nvSpPr>
        <p:spPr bwMode="auto">
          <a:xfrm>
            <a:off x="4964962" y="3691280"/>
            <a:ext cx="1759687" cy="514350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400">
              <a:latin typeface="Arial" pitchFamily="108" charset="0"/>
              <a:ea typeface="ＭＳ Ｐゴシック" pitchFamily="108" charset="-128"/>
              <a:cs typeface="ＭＳ Ｐゴシック" pitchFamily="108" charset="-128"/>
            </a:endParaRPr>
          </a:p>
        </p:txBody>
      </p:sp>
      <p:sp>
        <p:nvSpPr>
          <p:cNvPr id="8" name="Rectangle 7"/>
          <p:cNvSpPr/>
          <p:nvPr/>
        </p:nvSpPr>
        <p:spPr bwMode="auto">
          <a:xfrm>
            <a:off x="4964961" y="4343400"/>
            <a:ext cx="1759687" cy="1371600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400">
              <a:latin typeface="Arial" pitchFamily="108" charset="0"/>
              <a:ea typeface="ＭＳ Ｐゴシック" pitchFamily="108" charset="-128"/>
              <a:cs typeface="ＭＳ Ｐゴシック" pitchFamily="108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283960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PhotoView</a:t>
            </a:r>
            <a:r>
              <a:rPr lang="en-US" dirty="0" smtClean="0"/>
              <a:t> 360 – Contours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Enabled in </a:t>
            </a:r>
            <a:r>
              <a:rPr lang="en-US" dirty="0" err="1" smtClean="0"/>
              <a:t>PhotoView</a:t>
            </a:r>
            <a:r>
              <a:rPr lang="en-US" dirty="0" smtClean="0"/>
              <a:t> options</a:t>
            </a:r>
          </a:p>
          <a:p>
            <a:pPr lvl="1"/>
            <a:r>
              <a:rPr lang="en-US" dirty="0" smtClean="0"/>
              <a:t>Contours Only</a:t>
            </a:r>
          </a:p>
          <a:p>
            <a:pPr lvl="1"/>
            <a:r>
              <a:rPr lang="en-US" dirty="0" smtClean="0"/>
              <a:t>Contours and Solid Model</a:t>
            </a:r>
          </a:p>
          <a:p>
            <a:pPr lvl="1"/>
            <a:r>
              <a:rPr lang="en-US" dirty="0" smtClean="0"/>
              <a:t>Line thickness</a:t>
            </a:r>
          </a:p>
          <a:p>
            <a:pPr lvl="1"/>
            <a:r>
              <a:rPr lang="en-US" dirty="0" smtClean="0"/>
              <a:t>Line color</a:t>
            </a:r>
            <a:endParaRPr lang="en-US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1000" y="1025957"/>
            <a:ext cx="1876425" cy="5581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Rectangle 4"/>
          <p:cNvSpPr/>
          <p:nvPr/>
        </p:nvSpPr>
        <p:spPr bwMode="auto">
          <a:xfrm>
            <a:off x="4510430" y="4953000"/>
            <a:ext cx="533400" cy="457200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108" charset="0"/>
              <a:ea typeface="ＭＳ Ｐゴシック" pitchFamily="108" charset="-128"/>
              <a:cs typeface="ＭＳ Ｐゴシック" pitchFamily="108" charset="-128"/>
            </a:endParaRPr>
          </a:p>
        </p:txBody>
      </p:sp>
      <p:sp>
        <p:nvSpPr>
          <p:cNvPr id="7" name="Rectangle 6"/>
          <p:cNvSpPr/>
          <p:nvPr/>
        </p:nvSpPr>
        <p:spPr bwMode="auto">
          <a:xfrm>
            <a:off x="5130395" y="4953000"/>
            <a:ext cx="533400" cy="457200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108" charset="0"/>
              <a:ea typeface="ＭＳ Ｐゴシック" pitchFamily="108" charset="-128"/>
              <a:cs typeface="ＭＳ Ｐゴシック" pitchFamily="108" charset="-128"/>
            </a:endParaRPr>
          </a:p>
        </p:txBody>
      </p:sp>
      <p:sp>
        <p:nvSpPr>
          <p:cNvPr id="8" name="Rectangle 7"/>
          <p:cNvSpPr/>
          <p:nvPr/>
        </p:nvSpPr>
        <p:spPr bwMode="auto">
          <a:xfrm>
            <a:off x="4243730" y="5471770"/>
            <a:ext cx="1547470" cy="457200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108" charset="0"/>
              <a:ea typeface="ＭＳ Ｐゴシック" pitchFamily="108" charset="-128"/>
              <a:cs typeface="ＭＳ Ｐゴシック" pitchFamily="108" charset="-128"/>
            </a:endParaRPr>
          </a:p>
        </p:txBody>
      </p:sp>
      <p:sp>
        <p:nvSpPr>
          <p:cNvPr id="9" name="Rectangle 8"/>
          <p:cNvSpPr/>
          <p:nvPr/>
        </p:nvSpPr>
        <p:spPr bwMode="auto">
          <a:xfrm>
            <a:off x="4243730" y="5928970"/>
            <a:ext cx="1547470" cy="319430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108" charset="0"/>
              <a:ea typeface="ＭＳ Ｐゴシック" pitchFamily="108" charset="-128"/>
              <a:cs typeface="ＭＳ Ｐゴシック" pitchFamily="108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1851622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  <p:bldP spid="9" grpId="0" animBg="1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PhotoView</a:t>
            </a:r>
            <a:r>
              <a:rPr lang="en-US" dirty="0"/>
              <a:t> 360 – Contours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8460" y="1447800"/>
            <a:ext cx="6629400" cy="44196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8214" y="1143000"/>
            <a:ext cx="6707572" cy="51816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8348174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600200" y="2514600"/>
            <a:ext cx="6022803" cy="1938992"/>
          </a:xfrm>
          <a:prstGeom prst="rect">
            <a:avLst/>
          </a:prstGeom>
          <a:solidFill>
            <a:srgbClr val="FFC000"/>
          </a:solidFill>
          <a:ln w="25400">
            <a:solidFill>
              <a:schemeClr val="tx1"/>
            </a:solidFill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txBody>
          <a:bodyPr wrap="none" rtlCol="0">
            <a:spAutoFit/>
          </a:bodyPr>
          <a:lstStyle/>
          <a:p>
            <a:pPr algn="ctr"/>
            <a:r>
              <a:rPr lang="en-US" dirty="0" smtClean="0"/>
              <a:t>Why “workstation” (professional) graphics?</a:t>
            </a:r>
          </a:p>
          <a:p>
            <a:pPr algn="ctr"/>
            <a:endParaRPr lang="en-US" dirty="0" smtClean="0"/>
          </a:p>
          <a:p>
            <a:pPr algn="ctr"/>
            <a:r>
              <a:rPr lang="en-US" dirty="0" smtClean="0"/>
              <a:t>Lifecycle</a:t>
            </a:r>
          </a:p>
          <a:p>
            <a:pPr algn="ctr"/>
            <a:r>
              <a:rPr lang="en-US" dirty="0" smtClean="0"/>
              <a:t>Certification/Testing</a:t>
            </a:r>
          </a:p>
          <a:p>
            <a:pPr algn="ctr"/>
            <a:r>
              <a:rPr lang="en-US" dirty="0" smtClean="0"/>
              <a:t>SUPPORT!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Workstation Graphics – AMD / ATI and </a:t>
            </a:r>
            <a:r>
              <a:rPr lang="en-US" dirty="0" err="1" smtClean="0"/>
              <a:t>nVidia</a:t>
            </a:r>
            <a:r>
              <a:rPr lang="en-US" dirty="0" smtClean="0"/>
              <a:t> Offerings</a:t>
            </a:r>
            <a:endParaRPr lang="en-US" dirty="0"/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 bwMode="auto">
          <a:xfrm>
            <a:off x="1066800" y="1219200"/>
            <a:ext cx="7010400" cy="2209800"/>
          </a:xfrm>
          <a:prstGeom prst="rect">
            <a:avLst/>
          </a:prstGeom>
          <a:ln>
            <a:headEnd/>
            <a:tailEnd/>
          </a:ln>
          <a:effectLst>
            <a:glow rad="101600">
              <a:schemeClr val="accent1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164592" marR="0" lvl="0" indent="-164592" algn="l" defTabSz="914400" rtl="0" eaLnBrk="1" fontAlgn="base" latinLnBrk="0" hangingPunct="1">
              <a:lnSpc>
                <a:spcPct val="105000"/>
              </a:lnSpc>
              <a:spcBef>
                <a:spcPts val="432"/>
              </a:spcBef>
              <a:spcAft>
                <a:spcPct val="20000"/>
              </a:spcAft>
              <a:buClrTx/>
              <a:buSzTx/>
              <a:buFont typeface="Times" pitchFamily="18" charset="0"/>
              <a:buNone/>
              <a:tabLst>
                <a:tab pos="1143000" algn="l"/>
                <a:tab pos="1892300" algn="l"/>
                <a:tab pos="2971800" algn="l"/>
                <a:tab pos="4572000" algn="l"/>
              </a:tabLst>
              <a:defRPr/>
            </a:pPr>
            <a:r>
              <a:rPr kumimoji="0" 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	AMD / ATI </a:t>
            </a:r>
            <a:r>
              <a:rPr kumimoji="0" lang="en-US" sz="1600" b="1" i="0" u="none" strike="noStrike" kern="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FirePro</a:t>
            </a:r>
            <a:r>
              <a:rPr kumimoji="0" 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™</a:t>
            </a:r>
            <a:r>
              <a:rPr kumimoji="0" 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	 </a:t>
            </a:r>
            <a:r>
              <a:rPr kumimoji="0" lang="en-US" sz="1400" b="0" i="0" u="sng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hlinkClick r:id="rId3"/>
              </a:rPr>
              <a:t>www.amd.com/firepro</a:t>
            </a:r>
            <a:endParaRPr kumimoji="0" lang="en-US" sz="1400" b="0" i="0" u="sng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64592" marR="0" lvl="0" indent="-164592" algn="l" defTabSz="914400" rtl="0" eaLnBrk="1" fontAlgn="base" latinLnBrk="0" hangingPunct="1">
              <a:lnSpc>
                <a:spcPct val="105000"/>
              </a:lnSpc>
              <a:spcBef>
                <a:spcPts val="432"/>
              </a:spcBef>
              <a:spcAft>
                <a:spcPct val="20000"/>
              </a:spcAft>
              <a:buClrTx/>
              <a:buSzTx/>
              <a:buFont typeface="Arial"/>
              <a:buChar char="•"/>
              <a:tabLst>
                <a:tab pos="1143000" algn="l"/>
                <a:tab pos="1892300" algn="l"/>
                <a:tab pos="2971800" algn="l"/>
                <a:tab pos="4572000" algn="l"/>
              </a:tabLst>
              <a:defRPr/>
            </a:pPr>
            <a:endParaRPr kumimoji="0" lang="en-US" sz="1600" b="0" i="0" u="sng" strike="noStrike" kern="0" cap="none" spc="0" normalizeH="0" baseline="0" noProof="0" dirty="0" smtClean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571500" marR="0" lvl="1" indent="-165100" algn="l" defTabSz="914400" rtl="0" eaLnBrk="1" fontAlgn="base" latinLnBrk="0" hangingPunct="1">
              <a:lnSpc>
                <a:spcPct val="90000"/>
              </a:lnSpc>
              <a:spcBef>
                <a:spcPct val="40000"/>
              </a:spcBef>
              <a:spcAft>
                <a:spcPct val="20000"/>
              </a:spcAft>
              <a:buClr>
                <a:schemeClr val="tx1">
                  <a:lumMod val="65000"/>
                  <a:lumOff val="35000"/>
                </a:schemeClr>
              </a:buClr>
              <a:buSzPct val="80000"/>
              <a:buFontTx/>
              <a:buNone/>
              <a:tabLst>
                <a:tab pos="1143000" algn="l"/>
                <a:tab pos="1892300" algn="l"/>
                <a:tab pos="2971800" algn="l"/>
                <a:tab pos="4572000" algn="l"/>
              </a:tabLst>
              <a:defRPr/>
            </a:pPr>
            <a:r>
              <a:rPr kumimoji="0" 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+mn-lt"/>
                <a:ea typeface="+mn-ea"/>
              </a:rPr>
              <a:t>		</a:t>
            </a:r>
            <a:r>
              <a:rPr kumimoji="0" lang="en-US" sz="1200" b="1" i="0" u="sng" strike="noStrike" kern="0" cap="none" spc="0" normalizeH="0" baseline="0" noProof="0" dirty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+mn-lt"/>
                <a:ea typeface="+mn-ea"/>
              </a:rPr>
              <a:t>Price	Level	Model	Memory	Bandwidth</a:t>
            </a:r>
          </a:p>
          <a:p>
            <a:pPr marL="901700" marR="0" lvl="2" indent="-11430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20000"/>
              </a:spcAft>
              <a:buClr>
                <a:schemeClr val="tx1">
                  <a:lumMod val="65000"/>
                  <a:lumOff val="35000"/>
                </a:schemeClr>
              </a:buClr>
              <a:buSzPct val="95000"/>
              <a:buFont typeface="Lucida Grande"/>
              <a:buChar char="−"/>
              <a:tabLst>
                <a:tab pos="1143000" algn="l"/>
                <a:tab pos="1892300" algn="l"/>
                <a:tab pos="2971800" algn="l"/>
                <a:tab pos="4572000" algn="l"/>
              </a:tabLst>
              <a:defRPr/>
            </a:pPr>
            <a:r>
              <a:rPr kumimoji="0" lang="en-US" sz="1200" b="1" i="0" u="none" strike="noStrike" kern="0" cap="none" spc="0" normalizeH="0" baseline="0" noProof="0" dirty="0" smtClean="0">
                <a:ln>
                  <a:noFill/>
                </a:ln>
                <a:solidFill>
                  <a:srgbClr val="CC0000"/>
                </a:solidFill>
                <a:effectLst/>
                <a:uLnTx/>
                <a:uFillTx/>
                <a:latin typeface="+mn-lt"/>
                <a:ea typeface="+mn-ea"/>
              </a:rPr>
              <a:t>$  109</a:t>
            </a:r>
            <a:r>
              <a:rPr kumimoji="0" 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CC0000"/>
                </a:solidFill>
                <a:effectLst/>
                <a:uLnTx/>
                <a:uFillTx/>
                <a:latin typeface="+mn-lt"/>
                <a:ea typeface="+mn-ea"/>
              </a:rPr>
              <a:t> 	</a:t>
            </a:r>
            <a:r>
              <a:rPr kumimoji="0" lang="en-US" sz="1200" b="1" i="0" u="none" strike="noStrike" kern="0" cap="none" spc="0" normalizeH="0" baseline="0" noProof="0" dirty="0" smtClean="0">
                <a:ln>
                  <a:noFill/>
                </a:ln>
                <a:solidFill>
                  <a:srgbClr val="CC0000"/>
                </a:solidFill>
                <a:effectLst/>
                <a:uLnTx/>
                <a:uFillTx/>
                <a:latin typeface="+mn-lt"/>
                <a:ea typeface="+mn-ea"/>
              </a:rPr>
              <a:t>Entry</a:t>
            </a:r>
            <a:r>
              <a:rPr kumimoji="0" 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CC0000"/>
                </a:solidFill>
                <a:effectLst/>
                <a:uLnTx/>
                <a:uFillTx/>
                <a:latin typeface="+mn-lt"/>
                <a:ea typeface="+mn-ea"/>
              </a:rPr>
              <a:t>	</a:t>
            </a:r>
            <a:r>
              <a:rPr kumimoji="0" lang="en-US" sz="1200" b="1" i="0" u="none" strike="noStrike" kern="0" cap="none" spc="0" normalizeH="0" baseline="0" noProof="0" dirty="0" err="1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+mn-lt"/>
                <a:ea typeface="+mn-ea"/>
              </a:rPr>
              <a:t>FirePro</a:t>
            </a:r>
            <a:r>
              <a:rPr kumimoji="0" lang="en-US" sz="1200" b="1" i="0" u="none" strike="noStrike" kern="0" cap="none" spc="0" normalizeH="0" baseline="0" noProof="0" dirty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+mn-lt"/>
                <a:ea typeface="+mn-ea"/>
              </a:rPr>
              <a:t> V3800 </a:t>
            </a:r>
            <a:r>
              <a:rPr kumimoji="0" 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CC0000"/>
                </a:solidFill>
                <a:effectLst/>
                <a:uLnTx/>
                <a:uFillTx/>
                <a:latin typeface="+mn-lt"/>
                <a:ea typeface="+mn-ea"/>
              </a:rPr>
              <a:t>	</a:t>
            </a:r>
            <a:r>
              <a:rPr kumimoji="0" lang="en-US" sz="1200" b="1" i="0" u="none" strike="noStrike" kern="0" cap="none" spc="0" normalizeH="0" baseline="0" noProof="0" dirty="0" smtClean="0">
                <a:ln>
                  <a:noFill/>
                </a:ln>
                <a:solidFill>
                  <a:srgbClr val="CC0000"/>
                </a:solidFill>
                <a:effectLst/>
                <a:uLnTx/>
                <a:uFillTx/>
                <a:latin typeface="+mn-lt"/>
                <a:ea typeface="+mn-ea"/>
              </a:rPr>
              <a:t>512MB	14   GB/sec</a:t>
            </a:r>
            <a:endParaRPr kumimoji="0" lang="en-US" sz="1200" b="1" i="0" u="none" strike="noStrike" kern="0" cap="none" spc="0" normalizeH="0" baseline="0" noProof="0" dirty="0" smtClean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+mn-lt"/>
              <a:ea typeface="+mn-ea"/>
            </a:endParaRPr>
          </a:p>
          <a:p>
            <a:pPr marL="901700" marR="0" lvl="2" indent="-11430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20000"/>
              </a:spcAft>
              <a:buClr>
                <a:schemeClr val="tx1">
                  <a:lumMod val="65000"/>
                  <a:lumOff val="35000"/>
                </a:schemeClr>
              </a:buClr>
              <a:buSzPct val="95000"/>
              <a:buFont typeface="Lucida Grande"/>
              <a:buChar char="−"/>
              <a:tabLst>
                <a:tab pos="1143000" algn="l"/>
                <a:tab pos="1892300" algn="l"/>
                <a:tab pos="2971800" algn="l"/>
                <a:tab pos="4572000" algn="l"/>
              </a:tabLst>
              <a:defRPr/>
            </a:pPr>
            <a:r>
              <a:rPr kumimoji="0" lang="en-US" sz="1200" b="1" i="0" u="none" strike="noStrike" kern="0" cap="none" spc="0" normalizeH="0" baseline="0" noProof="0" dirty="0" smtClean="0">
                <a:ln>
                  <a:noFill/>
                </a:ln>
                <a:solidFill>
                  <a:srgbClr val="CC0000"/>
                </a:solidFill>
                <a:effectLst/>
                <a:uLnTx/>
                <a:uFillTx/>
                <a:latin typeface="+mn-lt"/>
                <a:ea typeface="+mn-ea"/>
              </a:rPr>
              <a:t>$  469</a:t>
            </a:r>
            <a:r>
              <a:rPr kumimoji="0" 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CC0000"/>
                </a:solidFill>
                <a:effectLst/>
                <a:uLnTx/>
                <a:uFillTx/>
                <a:latin typeface="+mn-lt"/>
                <a:ea typeface="+mn-ea"/>
              </a:rPr>
              <a:t>	</a:t>
            </a:r>
            <a:r>
              <a:rPr kumimoji="0" lang="en-US" sz="1200" b="1" i="0" u="none" strike="noStrike" kern="0" cap="none" spc="0" normalizeH="0" baseline="0" noProof="0" dirty="0" smtClean="0">
                <a:ln>
                  <a:noFill/>
                </a:ln>
                <a:solidFill>
                  <a:srgbClr val="CC0000"/>
                </a:solidFill>
                <a:effectLst/>
                <a:uLnTx/>
                <a:uFillTx/>
                <a:latin typeface="+mn-lt"/>
                <a:ea typeface="+mn-ea"/>
              </a:rPr>
              <a:t>Mid</a:t>
            </a:r>
            <a:r>
              <a:rPr kumimoji="0" 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CC0000"/>
                </a:solidFill>
                <a:effectLst/>
                <a:uLnTx/>
                <a:uFillTx/>
                <a:latin typeface="+mn-lt"/>
                <a:ea typeface="+mn-ea"/>
              </a:rPr>
              <a:t>	</a:t>
            </a:r>
            <a:r>
              <a:rPr kumimoji="0" lang="en-US" sz="1200" b="1" i="0" u="none" strike="noStrike" kern="0" cap="none" spc="0" normalizeH="0" baseline="0" noProof="0" dirty="0" err="1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+mn-lt"/>
                <a:ea typeface="+mn-ea"/>
              </a:rPr>
              <a:t>FirePro</a:t>
            </a:r>
            <a:r>
              <a:rPr kumimoji="0" lang="en-US" sz="1200" b="1" i="0" u="none" strike="noStrike" kern="0" cap="none" spc="0" normalizeH="0" baseline="0" noProof="0" dirty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+mn-lt"/>
                <a:ea typeface="+mn-ea"/>
              </a:rPr>
              <a:t> V5800 </a:t>
            </a:r>
            <a:r>
              <a:rPr kumimoji="0" 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CC0000"/>
                </a:solidFill>
                <a:effectLst/>
                <a:uLnTx/>
                <a:uFillTx/>
                <a:latin typeface="+mn-lt"/>
                <a:ea typeface="+mn-ea"/>
              </a:rPr>
              <a:t>	</a:t>
            </a:r>
            <a:r>
              <a:rPr kumimoji="0" lang="en-US" sz="1200" b="1" i="0" u="none" strike="noStrike" kern="0" cap="none" spc="0" normalizeH="0" baseline="0" noProof="0" dirty="0" smtClean="0">
                <a:ln>
                  <a:noFill/>
                </a:ln>
                <a:solidFill>
                  <a:srgbClr val="CC0000"/>
                </a:solidFill>
                <a:effectLst/>
                <a:uLnTx/>
                <a:uFillTx/>
                <a:latin typeface="+mn-lt"/>
                <a:ea typeface="+mn-ea"/>
              </a:rPr>
              <a:t>1GB</a:t>
            </a:r>
            <a:r>
              <a:rPr kumimoji="0" 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CC0000"/>
                </a:solidFill>
                <a:effectLst/>
                <a:uLnTx/>
                <a:uFillTx/>
                <a:latin typeface="+mn-lt"/>
                <a:ea typeface="+mn-ea"/>
              </a:rPr>
              <a:t>	</a:t>
            </a:r>
            <a:r>
              <a:rPr kumimoji="0" lang="en-US" sz="1200" b="1" i="0" u="none" strike="noStrike" kern="0" cap="none" spc="0" normalizeH="0" baseline="0" noProof="0" dirty="0" smtClean="0">
                <a:ln>
                  <a:noFill/>
                </a:ln>
                <a:solidFill>
                  <a:srgbClr val="CC0000"/>
                </a:solidFill>
                <a:effectLst/>
                <a:uLnTx/>
                <a:uFillTx/>
                <a:latin typeface="+mn-lt"/>
                <a:ea typeface="+mn-ea"/>
              </a:rPr>
              <a:t>64   GB/sec</a:t>
            </a:r>
          </a:p>
          <a:p>
            <a:pPr marL="901700" marR="0" lvl="2" indent="-11430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20000"/>
              </a:spcAft>
              <a:buClr>
                <a:schemeClr val="tx1">
                  <a:lumMod val="65000"/>
                  <a:lumOff val="35000"/>
                </a:schemeClr>
              </a:buClr>
              <a:buSzPct val="95000"/>
              <a:buFont typeface="Lucida Grande"/>
              <a:buChar char="−"/>
              <a:tabLst>
                <a:tab pos="1143000" algn="l"/>
                <a:tab pos="1892300" algn="l"/>
                <a:tab pos="2971800" algn="l"/>
                <a:tab pos="4572000" algn="l"/>
              </a:tabLst>
              <a:defRPr/>
            </a:pPr>
            <a:r>
              <a:rPr kumimoji="0" lang="en-US" sz="1200" b="1" i="0" u="none" strike="noStrike" kern="0" cap="none" spc="0" normalizeH="0" baseline="0" noProof="0" dirty="0" smtClean="0">
                <a:ln>
                  <a:noFill/>
                </a:ln>
                <a:solidFill>
                  <a:srgbClr val="CC0000"/>
                </a:solidFill>
                <a:effectLst/>
                <a:uLnTx/>
                <a:uFillTx/>
                <a:latin typeface="+mn-lt"/>
                <a:ea typeface="+mn-ea"/>
              </a:rPr>
              <a:t>$  799</a:t>
            </a:r>
            <a:r>
              <a:rPr kumimoji="0" 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CC0000"/>
                </a:solidFill>
                <a:effectLst/>
                <a:uLnTx/>
                <a:uFillTx/>
                <a:latin typeface="+mn-lt"/>
                <a:ea typeface="+mn-ea"/>
              </a:rPr>
              <a:t>	</a:t>
            </a:r>
            <a:r>
              <a:rPr kumimoji="0" lang="en-US" sz="1200" b="1" i="0" u="none" strike="noStrike" kern="0" cap="none" spc="0" normalizeH="0" baseline="0" noProof="0" dirty="0" smtClean="0">
                <a:ln>
                  <a:noFill/>
                </a:ln>
                <a:solidFill>
                  <a:srgbClr val="CC0000"/>
                </a:solidFill>
                <a:effectLst/>
                <a:uLnTx/>
                <a:uFillTx/>
                <a:latin typeface="+mn-lt"/>
                <a:ea typeface="+mn-ea"/>
              </a:rPr>
              <a:t>High</a:t>
            </a:r>
            <a:r>
              <a:rPr kumimoji="0" 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CC0000"/>
                </a:solidFill>
                <a:effectLst/>
                <a:uLnTx/>
                <a:uFillTx/>
                <a:latin typeface="+mn-lt"/>
                <a:ea typeface="+mn-ea"/>
              </a:rPr>
              <a:t>	</a:t>
            </a:r>
            <a:r>
              <a:rPr kumimoji="0" lang="en-US" sz="1200" b="1" i="0" u="none" strike="noStrike" kern="0" cap="none" spc="0" normalizeH="0" baseline="0" noProof="0" dirty="0" err="1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+mn-lt"/>
                <a:ea typeface="+mn-ea"/>
              </a:rPr>
              <a:t>FirePro</a:t>
            </a:r>
            <a:r>
              <a:rPr kumimoji="0" lang="en-US" sz="1200" b="1" i="0" u="none" strike="noStrike" kern="0" cap="none" spc="0" normalizeH="0" baseline="0" noProof="0" dirty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+mn-lt"/>
                <a:ea typeface="+mn-ea"/>
              </a:rPr>
              <a:t> V7800 </a:t>
            </a:r>
            <a:r>
              <a:rPr kumimoji="0" 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CC0000"/>
                </a:solidFill>
                <a:effectLst/>
                <a:uLnTx/>
                <a:uFillTx/>
                <a:latin typeface="+mn-lt"/>
                <a:ea typeface="+mn-ea"/>
              </a:rPr>
              <a:t>	</a:t>
            </a:r>
            <a:r>
              <a:rPr kumimoji="0" lang="en-US" sz="1200" b="1" i="0" u="none" strike="noStrike" kern="0" cap="none" spc="0" normalizeH="0" baseline="0" noProof="0" dirty="0" smtClean="0">
                <a:ln>
                  <a:noFill/>
                </a:ln>
                <a:solidFill>
                  <a:srgbClr val="CC0000"/>
                </a:solidFill>
                <a:effectLst/>
                <a:uLnTx/>
                <a:uFillTx/>
                <a:latin typeface="+mn-lt"/>
                <a:ea typeface="+mn-ea"/>
              </a:rPr>
              <a:t>2GB </a:t>
            </a:r>
            <a:r>
              <a:rPr kumimoji="0" 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CC0000"/>
                </a:solidFill>
                <a:effectLst/>
                <a:uLnTx/>
                <a:uFillTx/>
                <a:latin typeface="+mn-lt"/>
                <a:ea typeface="+mn-ea"/>
              </a:rPr>
              <a:t>	</a:t>
            </a:r>
            <a:r>
              <a:rPr kumimoji="0" lang="en-US" sz="1200" b="1" i="0" u="none" strike="noStrike" kern="0" cap="none" spc="0" normalizeH="0" baseline="0" noProof="0" dirty="0" smtClean="0">
                <a:ln>
                  <a:noFill/>
                </a:ln>
                <a:solidFill>
                  <a:srgbClr val="CC0000"/>
                </a:solidFill>
                <a:effectLst/>
                <a:uLnTx/>
                <a:uFillTx/>
                <a:latin typeface="+mn-lt"/>
                <a:ea typeface="+mn-ea"/>
              </a:rPr>
              <a:t>128 GB/sec</a:t>
            </a:r>
          </a:p>
          <a:p>
            <a:pPr marL="901700" marR="0" lvl="2" indent="-11430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20000"/>
              </a:spcAft>
              <a:buClr>
                <a:schemeClr val="tx1">
                  <a:lumMod val="65000"/>
                  <a:lumOff val="35000"/>
                </a:schemeClr>
              </a:buClr>
              <a:buSzPct val="95000"/>
              <a:buFont typeface="Lucida Grande"/>
              <a:buChar char="−"/>
              <a:tabLst>
                <a:tab pos="1143000" algn="l"/>
                <a:tab pos="1892300" algn="l"/>
                <a:tab pos="2971800" algn="l"/>
                <a:tab pos="4572000" algn="l"/>
              </a:tabLst>
              <a:defRPr/>
            </a:pPr>
            <a:r>
              <a:rPr kumimoji="0" lang="en-US" sz="1200" b="1" i="0" u="none" strike="noStrike" kern="0" cap="none" spc="0" normalizeH="0" baseline="0" noProof="0" dirty="0" smtClean="0">
                <a:ln>
                  <a:noFill/>
                </a:ln>
                <a:solidFill>
                  <a:srgbClr val="CC0000"/>
                </a:solidFill>
                <a:effectLst/>
                <a:uLnTx/>
                <a:uFillTx/>
                <a:latin typeface="+mn-lt"/>
                <a:ea typeface="+mn-ea"/>
              </a:rPr>
              <a:t>$1499</a:t>
            </a:r>
            <a:r>
              <a:rPr kumimoji="0" 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CC0000"/>
                </a:solidFill>
                <a:effectLst/>
                <a:uLnTx/>
                <a:uFillTx/>
                <a:latin typeface="+mn-lt"/>
                <a:ea typeface="+mn-ea"/>
              </a:rPr>
              <a:t>	</a:t>
            </a:r>
            <a:r>
              <a:rPr kumimoji="0" lang="en-US" sz="1200" b="1" i="0" u="none" strike="noStrike" kern="0" cap="none" spc="0" normalizeH="0" baseline="0" noProof="0" dirty="0" smtClean="0">
                <a:ln>
                  <a:noFill/>
                </a:ln>
                <a:solidFill>
                  <a:srgbClr val="CC0000"/>
                </a:solidFill>
                <a:effectLst/>
                <a:uLnTx/>
                <a:uFillTx/>
                <a:latin typeface="+mn-lt"/>
                <a:ea typeface="+mn-ea"/>
              </a:rPr>
              <a:t>Ultra</a:t>
            </a:r>
            <a:r>
              <a:rPr kumimoji="0" 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CC0000"/>
                </a:solidFill>
                <a:effectLst/>
                <a:uLnTx/>
                <a:uFillTx/>
                <a:latin typeface="+mn-lt"/>
                <a:ea typeface="+mn-ea"/>
              </a:rPr>
              <a:t> </a:t>
            </a:r>
            <a:r>
              <a:rPr kumimoji="0" lang="en-US" sz="1200" b="1" i="0" u="none" strike="noStrike" kern="0" cap="none" spc="0" normalizeH="0" baseline="0" noProof="0" dirty="0" smtClean="0">
                <a:ln>
                  <a:noFill/>
                </a:ln>
                <a:solidFill>
                  <a:srgbClr val="CC0000"/>
                </a:solidFill>
                <a:effectLst/>
                <a:uLnTx/>
                <a:uFillTx/>
                <a:latin typeface="+mn-lt"/>
                <a:ea typeface="+mn-ea"/>
              </a:rPr>
              <a:t>High</a:t>
            </a:r>
            <a:r>
              <a:rPr kumimoji="0" 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CC0000"/>
                </a:solidFill>
                <a:effectLst/>
                <a:uLnTx/>
                <a:uFillTx/>
                <a:latin typeface="+mn-lt"/>
                <a:ea typeface="+mn-ea"/>
              </a:rPr>
              <a:t>	</a:t>
            </a:r>
            <a:r>
              <a:rPr kumimoji="0" lang="en-US" sz="1200" b="1" i="0" u="none" strike="noStrike" kern="0" cap="none" spc="0" normalizeH="0" baseline="0" noProof="0" dirty="0" err="1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+mn-lt"/>
                <a:ea typeface="+mn-ea"/>
              </a:rPr>
              <a:t>FirePro</a:t>
            </a:r>
            <a:r>
              <a:rPr kumimoji="0" lang="en-US" sz="1200" b="1" i="0" u="none" strike="noStrike" kern="0" cap="none" spc="0" normalizeH="0" baseline="0" noProof="0" dirty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+mn-lt"/>
                <a:ea typeface="+mn-ea"/>
              </a:rPr>
              <a:t> V8800 </a:t>
            </a:r>
            <a:r>
              <a:rPr kumimoji="0" 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CC0000"/>
                </a:solidFill>
                <a:effectLst/>
                <a:uLnTx/>
                <a:uFillTx/>
                <a:latin typeface="+mn-lt"/>
                <a:ea typeface="+mn-ea"/>
              </a:rPr>
              <a:t>	</a:t>
            </a:r>
            <a:r>
              <a:rPr kumimoji="0" lang="en-US" sz="1200" b="1" i="0" u="none" strike="noStrike" kern="0" cap="none" spc="0" normalizeH="0" baseline="0" noProof="0" dirty="0" smtClean="0">
                <a:ln>
                  <a:noFill/>
                </a:ln>
                <a:solidFill>
                  <a:srgbClr val="CC0000"/>
                </a:solidFill>
                <a:effectLst/>
                <a:uLnTx/>
                <a:uFillTx/>
                <a:latin typeface="+mn-lt"/>
                <a:ea typeface="+mn-ea"/>
              </a:rPr>
              <a:t>4GB	147 GB/sec</a:t>
            </a:r>
          </a:p>
          <a:p>
            <a:pPr marL="901700" marR="0" lvl="2" indent="-11430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20000"/>
              </a:spcAft>
              <a:buClr>
                <a:schemeClr val="tx1">
                  <a:lumMod val="65000"/>
                  <a:lumOff val="35000"/>
                </a:schemeClr>
              </a:buClr>
              <a:buSzPct val="95000"/>
              <a:tabLst>
                <a:tab pos="1143000" algn="l"/>
                <a:tab pos="1892300" algn="l"/>
                <a:tab pos="2971800" algn="l"/>
                <a:tab pos="4572000" algn="l"/>
              </a:tabLst>
              <a:defRPr/>
            </a:pPr>
            <a:endParaRPr kumimoji="0" lang="en-US" sz="1200" b="1" i="0" u="none" strike="noStrike" kern="0" cap="none" spc="0" normalizeH="0" baseline="0" noProof="0" dirty="0" smtClean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+mn-lt"/>
              <a:ea typeface="+mn-ea"/>
            </a:endParaRPr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 bwMode="auto">
          <a:xfrm>
            <a:off x="1066800" y="3810000"/>
            <a:ext cx="7010400" cy="2209800"/>
          </a:xfrm>
          <a:prstGeom prst="rect">
            <a:avLst/>
          </a:prstGeom>
          <a:ln>
            <a:headEnd/>
            <a:tailEnd/>
          </a:ln>
          <a:effectLst>
            <a:glow rad="101600">
              <a:schemeClr val="accent2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164592" marR="0" lvl="0" indent="-164592" algn="l" defTabSz="914400" rtl="0" eaLnBrk="1" fontAlgn="base" latinLnBrk="0" hangingPunct="1">
              <a:lnSpc>
                <a:spcPct val="105000"/>
              </a:lnSpc>
              <a:spcBef>
                <a:spcPts val="432"/>
              </a:spcBef>
              <a:spcAft>
                <a:spcPct val="20000"/>
              </a:spcAft>
              <a:buClrTx/>
              <a:buSzTx/>
              <a:buFont typeface="Times" pitchFamily="18" charset="0"/>
              <a:buNone/>
              <a:tabLst>
                <a:tab pos="1143000" algn="l"/>
                <a:tab pos="1892300" algn="l"/>
                <a:tab pos="2971800" algn="l"/>
                <a:tab pos="4572000" algn="l"/>
              </a:tabLst>
              <a:defRPr/>
            </a:pPr>
            <a:r>
              <a:rPr kumimoji="0" 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	</a:t>
            </a:r>
            <a:r>
              <a:rPr kumimoji="0" lang="en-US" sz="1600" b="1" i="0" u="none" strike="noStrike" kern="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nVidia</a:t>
            </a:r>
            <a:r>
              <a:rPr kumimoji="0" 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			</a:t>
            </a:r>
            <a:r>
              <a:rPr kumimoji="0" lang="en-US" sz="1400" b="0" i="0" u="sng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www.nvida.com</a:t>
            </a:r>
          </a:p>
          <a:p>
            <a:pPr marL="164592" marR="0" lvl="0" indent="-164592" algn="l" defTabSz="914400" rtl="0" eaLnBrk="1" fontAlgn="base" latinLnBrk="0" hangingPunct="1">
              <a:lnSpc>
                <a:spcPct val="105000"/>
              </a:lnSpc>
              <a:spcBef>
                <a:spcPts val="432"/>
              </a:spcBef>
              <a:spcAft>
                <a:spcPct val="20000"/>
              </a:spcAft>
              <a:buClrTx/>
              <a:buSzTx/>
              <a:tabLst>
                <a:tab pos="1143000" algn="l"/>
                <a:tab pos="1892300" algn="l"/>
                <a:tab pos="2971800" algn="l"/>
                <a:tab pos="4572000" algn="l"/>
              </a:tabLst>
              <a:defRPr/>
            </a:pPr>
            <a:endParaRPr kumimoji="0" lang="en-US" sz="1600" b="0" i="0" u="sng" strike="noStrike" kern="0" cap="none" spc="0" normalizeH="0" baseline="0" noProof="0" dirty="0" smtClean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571500" marR="0" lvl="1" indent="-165100" algn="l" defTabSz="914400" rtl="0" eaLnBrk="1" fontAlgn="base" latinLnBrk="0" hangingPunct="1">
              <a:lnSpc>
                <a:spcPct val="90000"/>
              </a:lnSpc>
              <a:spcBef>
                <a:spcPct val="40000"/>
              </a:spcBef>
              <a:spcAft>
                <a:spcPct val="20000"/>
              </a:spcAft>
              <a:buClr>
                <a:schemeClr val="tx1">
                  <a:lumMod val="65000"/>
                  <a:lumOff val="35000"/>
                </a:schemeClr>
              </a:buClr>
              <a:buSzPct val="80000"/>
              <a:buFontTx/>
              <a:buNone/>
              <a:tabLst>
                <a:tab pos="1143000" algn="l"/>
                <a:tab pos="1892300" algn="l"/>
                <a:tab pos="2971800" algn="l"/>
                <a:tab pos="4572000" algn="l"/>
              </a:tabLst>
              <a:defRPr/>
            </a:pPr>
            <a:r>
              <a:rPr kumimoji="0" 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+mn-lt"/>
                <a:ea typeface="+mn-ea"/>
              </a:rPr>
              <a:t>		</a:t>
            </a:r>
            <a:r>
              <a:rPr kumimoji="0" lang="en-US" sz="1200" b="1" i="0" u="sng" strike="noStrike" kern="0" cap="none" spc="0" normalizeH="0" baseline="0" noProof="0" dirty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+mn-lt"/>
                <a:ea typeface="+mn-ea"/>
              </a:rPr>
              <a:t>Price	Level	Model	Memory	Bandwidth</a:t>
            </a:r>
          </a:p>
          <a:p>
            <a:pPr marL="901700" marR="0" lvl="2" indent="-11430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20000"/>
              </a:spcAft>
              <a:buClr>
                <a:schemeClr val="tx1">
                  <a:lumMod val="65000"/>
                  <a:lumOff val="35000"/>
                </a:schemeClr>
              </a:buClr>
              <a:buSzPct val="95000"/>
              <a:buFont typeface="Lucida Grande"/>
              <a:buChar char="−"/>
              <a:tabLst>
                <a:tab pos="1143000" algn="l"/>
                <a:tab pos="1892300" algn="l"/>
                <a:tab pos="2971800" algn="l"/>
                <a:tab pos="4572000" algn="l"/>
              </a:tabLst>
              <a:defRPr/>
            </a:pPr>
            <a:r>
              <a:rPr kumimoji="0" lang="en-US" sz="1200" b="1" i="0" u="none" strike="noStrike" kern="0" cap="none" spc="0" normalizeH="0" baseline="0" noProof="0" dirty="0" smtClean="0">
                <a:ln>
                  <a:noFill/>
                </a:ln>
                <a:solidFill>
                  <a:srgbClr val="CC0000"/>
                </a:solidFill>
                <a:effectLst/>
                <a:uLnTx/>
                <a:uFillTx/>
                <a:latin typeface="+mn-lt"/>
                <a:ea typeface="+mn-ea"/>
              </a:rPr>
              <a:t>$  169</a:t>
            </a:r>
            <a:r>
              <a:rPr kumimoji="0" 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CC0000"/>
                </a:solidFill>
                <a:effectLst/>
                <a:uLnTx/>
                <a:uFillTx/>
                <a:latin typeface="+mn-lt"/>
                <a:ea typeface="+mn-ea"/>
              </a:rPr>
              <a:t>	</a:t>
            </a:r>
            <a:r>
              <a:rPr kumimoji="0" lang="en-US" sz="1200" b="1" i="0" u="none" strike="noStrike" kern="0" cap="none" spc="0" normalizeH="0" baseline="0" noProof="0" dirty="0" smtClean="0">
                <a:ln>
                  <a:noFill/>
                </a:ln>
                <a:solidFill>
                  <a:srgbClr val="CC0000"/>
                </a:solidFill>
                <a:effectLst/>
                <a:uLnTx/>
                <a:uFillTx/>
                <a:latin typeface="+mn-lt"/>
                <a:ea typeface="+mn-ea"/>
              </a:rPr>
              <a:t>Entry</a:t>
            </a:r>
            <a:r>
              <a:rPr kumimoji="0" 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CC0000"/>
                </a:solidFill>
                <a:effectLst/>
                <a:uLnTx/>
                <a:uFillTx/>
                <a:latin typeface="+mn-lt"/>
                <a:ea typeface="+mn-ea"/>
              </a:rPr>
              <a:t>	</a:t>
            </a:r>
            <a:r>
              <a:rPr kumimoji="0" lang="en-US" sz="1200" b="1" i="0" u="none" strike="noStrike" kern="0" cap="none" spc="0" normalizeH="0" baseline="0" noProof="0" dirty="0" err="1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+mn-lt"/>
                <a:ea typeface="+mn-ea"/>
              </a:rPr>
              <a:t>Quadro</a:t>
            </a:r>
            <a:r>
              <a:rPr kumimoji="0" lang="en-US" sz="1200" b="1" i="0" u="none" strike="noStrike" kern="0" cap="none" spc="0" normalizeH="0" baseline="0" noProof="0" dirty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+mn-lt"/>
                <a:ea typeface="+mn-ea"/>
              </a:rPr>
              <a:t> 600</a:t>
            </a:r>
            <a:r>
              <a:rPr kumimoji="0" 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CC0000"/>
                </a:solidFill>
                <a:effectLst/>
                <a:uLnTx/>
                <a:uFillTx/>
                <a:latin typeface="+mn-lt"/>
                <a:ea typeface="+mn-ea"/>
              </a:rPr>
              <a:t>	</a:t>
            </a:r>
            <a:r>
              <a:rPr kumimoji="0" lang="en-US" sz="1200" b="1" i="0" u="none" strike="noStrike" kern="0" cap="none" spc="0" normalizeH="0" baseline="0" noProof="0" dirty="0" smtClean="0">
                <a:ln>
                  <a:noFill/>
                </a:ln>
                <a:solidFill>
                  <a:srgbClr val="CC0000"/>
                </a:solidFill>
                <a:effectLst/>
                <a:uLnTx/>
                <a:uFillTx/>
                <a:latin typeface="+mn-lt"/>
                <a:ea typeface="+mn-ea"/>
              </a:rPr>
              <a:t>1GB	25</a:t>
            </a:r>
            <a:r>
              <a:rPr kumimoji="0" lang="en-US" sz="1200" b="1" i="0" u="none" strike="noStrike" kern="0" cap="none" spc="0" normalizeH="0" noProof="0" dirty="0" smtClean="0">
                <a:ln>
                  <a:noFill/>
                </a:ln>
                <a:solidFill>
                  <a:srgbClr val="CC0000"/>
                </a:solidFill>
                <a:effectLst/>
                <a:uLnTx/>
                <a:uFillTx/>
                <a:latin typeface="+mn-lt"/>
                <a:ea typeface="+mn-ea"/>
              </a:rPr>
              <a:t>   </a:t>
            </a:r>
            <a:r>
              <a:rPr kumimoji="0" lang="en-US" sz="1200" b="1" i="0" u="none" strike="noStrike" kern="0" cap="none" spc="0" normalizeH="0" baseline="0" noProof="0" dirty="0" smtClean="0">
                <a:ln>
                  <a:noFill/>
                </a:ln>
                <a:solidFill>
                  <a:srgbClr val="CC0000"/>
                </a:solidFill>
                <a:effectLst/>
                <a:uLnTx/>
                <a:uFillTx/>
                <a:latin typeface="+mn-lt"/>
                <a:ea typeface="+mn-ea"/>
              </a:rPr>
              <a:t>GB/sec</a:t>
            </a:r>
            <a:endParaRPr kumimoji="0" lang="en-US" sz="1200" b="1" i="0" u="none" strike="noStrike" kern="0" cap="none" spc="0" normalizeH="0" baseline="0" noProof="0" dirty="0" smtClean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+mn-lt"/>
              <a:ea typeface="+mn-ea"/>
            </a:endParaRPr>
          </a:p>
          <a:p>
            <a:pPr marL="901700" marR="0" lvl="2" indent="-11430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20000"/>
              </a:spcAft>
              <a:buClr>
                <a:schemeClr val="tx1">
                  <a:lumMod val="65000"/>
                  <a:lumOff val="35000"/>
                </a:schemeClr>
              </a:buClr>
              <a:buSzPct val="95000"/>
              <a:buFont typeface="Lucida Grande"/>
              <a:buChar char="−"/>
              <a:tabLst>
                <a:tab pos="1143000" algn="l"/>
                <a:tab pos="1892300" algn="l"/>
                <a:tab pos="2971800" algn="l"/>
                <a:tab pos="4572000" algn="l"/>
              </a:tabLst>
              <a:defRPr/>
            </a:pPr>
            <a:r>
              <a:rPr kumimoji="0" lang="en-US" sz="1200" b="1" i="0" u="none" strike="noStrike" kern="0" cap="none" spc="0" normalizeH="0" baseline="0" noProof="0" dirty="0" smtClean="0">
                <a:ln>
                  <a:noFill/>
                </a:ln>
                <a:solidFill>
                  <a:srgbClr val="CC0000"/>
                </a:solidFill>
                <a:effectLst/>
                <a:uLnTx/>
                <a:uFillTx/>
                <a:latin typeface="+mn-lt"/>
                <a:ea typeface="+mn-ea"/>
              </a:rPr>
              <a:t>$  449</a:t>
            </a:r>
            <a:r>
              <a:rPr kumimoji="0" 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CC0000"/>
                </a:solidFill>
                <a:effectLst/>
                <a:uLnTx/>
                <a:uFillTx/>
                <a:latin typeface="+mn-lt"/>
                <a:ea typeface="+mn-ea"/>
              </a:rPr>
              <a:t>	</a:t>
            </a:r>
            <a:r>
              <a:rPr kumimoji="0" lang="en-US" sz="1200" b="1" i="0" u="none" strike="noStrike" kern="0" cap="none" spc="0" normalizeH="0" baseline="0" noProof="0" dirty="0" smtClean="0">
                <a:ln>
                  <a:noFill/>
                </a:ln>
                <a:solidFill>
                  <a:srgbClr val="CC0000"/>
                </a:solidFill>
                <a:effectLst/>
                <a:uLnTx/>
                <a:uFillTx/>
                <a:latin typeface="+mn-lt"/>
                <a:ea typeface="+mn-ea"/>
              </a:rPr>
              <a:t>Mid</a:t>
            </a:r>
            <a:r>
              <a:rPr kumimoji="0" 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CC0000"/>
                </a:solidFill>
                <a:effectLst/>
                <a:uLnTx/>
                <a:uFillTx/>
                <a:latin typeface="+mn-lt"/>
                <a:ea typeface="+mn-ea"/>
              </a:rPr>
              <a:t>	</a:t>
            </a:r>
            <a:r>
              <a:rPr kumimoji="0" lang="en-US" sz="1200" b="1" i="0" u="none" strike="noStrike" kern="0" cap="none" spc="0" normalizeH="0" baseline="0" noProof="0" dirty="0" err="1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+mn-lt"/>
                <a:ea typeface="+mn-ea"/>
              </a:rPr>
              <a:t>Quadro</a:t>
            </a:r>
            <a:r>
              <a:rPr kumimoji="0" lang="en-US" sz="1200" b="1" i="0" u="none" strike="noStrike" kern="0" cap="none" spc="0" normalizeH="0" baseline="0" noProof="0" dirty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+mn-lt"/>
                <a:ea typeface="+mn-ea"/>
              </a:rPr>
              <a:t> 2000 </a:t>
            </a:r>
            <a:r>
              <a:rPr kumimoji="0" 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CC0000"/>
                </a:solidFill>
                <a:effectLst/>
                <a:uLnTx/>
                <a:uFillTx/>
                <a:latin typeface="+mn-lt"/>
                <a:ea typeface="+mn-ea"/>
              </a:rPr>
              <a:t>	</a:t>
            </a:r>
            <a:r>
              <a:rPr kumimoji="0" lang="en-US" sz="1200" b="1" i="0" u="none" strike="noStrike" kern="0" cap="none" spc="0" normalizeH="0" baseline="0" noProof="0" dirty="0" smtClean="0">
                <a:ln>
                  <a:noFill/>
                </a:ln>
                <a:solidFill>
                  <a:srgbClr val="CC0000"/>
                </a:solidFill>
                <a:effectLst/>
                <a:uLnTx/>
                <a:uFillTx/>
                <a:latin typeface="+mn-lt"/>
                <a:ea typeface="+mn-ea"/>
              </a:rPr>
              <a:t>1GB</a:t>
            </a:r>
            <a:r>
              <a:rPr kumimoji="0" 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CC0000"/>
                </a:solidFill>
                <a:effectLst/>
                <a:uLnTx/>
                <a:uFillTx/>
                <a:latin typeface="+mn-lt"/>
                <a:ea typeface="+mn-ea"/>
              </a:rPr>
              <a:t>	</a:t>
            </a:r>
            <a:r>
              <a:rPr kumimoji="0" lang="en-US" sz="1200" b="1" i="0" u="none" strike="noStrike" kern="0" cap="none" spc="0" normalizeH="0" baseline="0" noProof="0" dirty="0" smtClean="0">
                <a:ln>
                  <a:noFill/>
                </a:ln>
                <a:solidFill>
                  <a:srgbClr val="CC0000"/>
                </a:solidFill>
                <a:effectLst/>
                <a:uLnTx/>
                <a:uFillTx/>
                <a:latin typeface="+mn-lt"/>
                <a:ea typeface="+mn-ea"/>
              </a:rPr>
              <a:t>42   GB/sec</a:t>
            </a:r>
          </a:p>
          <a:p>
            <a:pPr marL="901700" marR="0" lvl="2" indent="-11430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20000"/>
              </a:spcAft>
              <a:buClr>
                <a:schemeClr val="tx1">
                  <a:lumMod val="65000"/>
                  <a:lumOff val="35000"/>
                </a:schemeClr>
              </a:buClr>
              <a:buSzPct val="95000"/>
              <a:buFont typeface="Lucida Grande"/>
              <a:buChar char="−"/>
              <a:tabLst>
                <a:tab pos="1143000" algn="l"/>
                <a:tab pos="1892300" algn="l"/>
                <a:tab pos="2971800" algn="l"/>
                <a:tab pos="4572000" algn="l"/>
              </a:tabLst>
              <a:defRPr/>
            </a:pPr>
            <a:r>
              <a:rPr kumimoji="0" lang="en-US" sz="1200" b="1" i="0" u="none" strike="noStrike" kern="0" cap="none" spc="0" normalizeH="0" baseline="0" noProof="0" dirty="0" smtClean="0">
                <a:ln>
                  <a:noFill/>
                </a:ln>
                <a:solidFill>
                  <a:srgbClr val="CC0000"/>
                </a:solidFill>
                <a:effectLst/>
                <a:uLnTx/>
                <a:uFillTx/>
                <a:latin typeface="+mn-lt"/>
                <a:ea typeface="+mn-ea"/>
              </a:rPr>
              <a:t>$  779</a:t>
            </a:r>
            <a:r>
              <a:rPr kumimoji="0" 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CC0000"/>
                </a:solidFill>
                <a:effectLst/>
                <a:uLnTx/>
                <a:uFillTx/>
                <a:latin typeface="+mn-lt"/>
                <a:ea typeface="+mn-ea"/>
              </a:rPr>
              <a:t>	</a:t>
            </a:r>
            <a:r>
              <a:rPr kumimoji="0" lang="en-US" sz="1200" b="1" i="0" u="none" strike="noStrike" kern="0" cap="none" spc="0" normalizeH="0" baseline="0" noProof="0" dirty="0" smtClean="0">
                <a:ln>
                  <a:noFill/>
                </a:ln>
                <a:solidFill>
                  <a:srgbClr val="CC0000"/>
                </a:solidFill>
                <a:effectLst/>
                <a:uLnTx/>
                <a:uFillTx/>
                <a:latin typeface="+mn-lt"/>
                <a:ea typeface="+mn-ea"/>
              </a:rPr>
              <a:t>High</a:t>
            </a:r>
            <a:r>
              <a:rPr kumimoji="0" 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CC0000"/>
                </a:solidFill>
                <a:effectLst/>
                <a:uLnTx/>
                <a:uFillTx/>
                <a:latin typeface="+mn-lt"/>
                <a:ea typeface="+mn-ea"/>
              </a:rPr>
              <a:t>	</a:t>
            </a:r>
            <a:r>
              <a:rPr kumimoji="0" lang="en-US" sz="1200" b="1" i="0" u="none" strike="noStrike" kern="0" cap="none" spc="0" normalizeH="0" baseline="0" noProof="0" dirty="0" err="1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+mn-lt"/>
                <a:ea typeface="+mn-ea"/>
              </a:rPr>
              <a:t>Quadro</a:t>
            </a:r>
            <a:r>
              <a:rPr kumimoji="0" lang="en-US" sz="1200" b="1" i="0" u="none" strike="noStrike" kern="0" cap="none" spc="0" normalizeH="0" baseline="0" noProof="0" dirty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+mn-lt"/>
                <a:ea typeface="+mn-ea"/>
              </a:rPr>
              <a:t> 4000</a:t>
            </a:r>
            <a:r>
              <a:rPr kumimoji="0" 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CC0000"/>
                </a:solidFill>
                <a:effectLst/>
                <a:uLnTx/>
                <a:uFillTx/>
                <a:latin typeface="+mn-lt"/>
                <a:ea typeface="+mn-ea"/>
              </a:rPr>
              <a:t>	2</a:t>
            </a:r>
            <a:r>
              <a:rPr kumimoji="0" lang="en-US" sz="1200" b="1" i="0" u="none" strike="noStrike" kern="0" cap="none" spc="0" normalizeH="0" baseline="0" noProof="0" dirty="0" smtClean="0">
                <a:ln>
                  <a:noFill/>
                </a:ln>
                <a:solidFill>
                  <a:srgbClr val="CC0000"/>
                </a:solidFill>
                <a:effectLst/>
                <a:uLnTx/>
                <a:uFillTx/>
                <a:latin typeface="+mn-lt"/>
                <a:ea typeface="+mn-ea"/>
              </a:rPr>
              <a:t>GB </a:t>
            </a:r>
            <a:r>
              <a:rPr kumimoji="0" 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CC0000"/>
                </a:solidFill>
                <a:effectLst/>
                <a:uLnTx/>
                <a:uFillTx/>
                <a:latin typeface="+mn-lt"/>
                <a:ea typeface="+mn-ea"/>
              </a:rPr>
              <a:t>	</a:t>
            </a:r>
            <a:r>
              <a:rPr kumimoji="0" lang="en-US" sz="1200" b="1" i="0" u="none" strike="noStrike" kern="0" cap="none" spc="0" normalizeH="0" baseline="0" noProof="0" dirty="0" smtClean="0">
                <a:ln>
                  <a:noFill/>
                </a:ln>
                <a:solidFill>
                  <a:srgbClr val="CC0000"/>
                </a:solidFill>
                <a:effectLst/>
                <a:uLnTx/>
                <a:uFillTx/>
                <a:latin typeface="+mn-lt"/>
                <a:ea typeface="+mn-ea"/>
              </a:rPr>
              <a:t>90   GB/sec</a:t>
            </a:r>
          </a:p>
          <a:p>
            <a:pPr marL="901700" marR="0" lvl="2" indent="-11430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20000"/>
              </a:spcAft>
              <a:buClr>
                <a:schemeClr val="tx1">
                  <a:lumMod val="65000"/>
                  <a:lumOff val="35000"/>
                </a:schemeClr>
              </a:buClr>
              <a:buSzPct val="95000"/>
              <a:buFont typeface="Lucida Grande"/>
              <a:buChar char="−"/>
              <a:tabLst>
                <a:tab pos="1143000" algn="l"/>
                <a:tab pos="1892300" algn="l"/>
                <a:tab pos="2971800" algn="l"/>
                <a:tab pos="4572000" algn="l"/>
              </a:tabLst>
              <a:defRPr/>
            </a:pPr>
            <a:r>
              <a:rPr kumimoji="0" lang="en-US" sz="1200" b="1" i="0" u="none" strike="noStrike" kern="0" cap="none" spc="0" normalizeH="0" baseline="0" noProof="0" dirty="0" smtClean="0">
                <a:ln>
                  <a:noFill/>
                </a:ln>
                <a:solidFill>
                  <a:srgbClr val="CC0000"/>
                </a:solidFill>
                <a:effectLst/>
                <a:uLnTx/>
                <a:uFillTx/>
                <a:latin typeface="+mn-lt"/>
                <a:ea typeface="+mn-ea"/>
              </a:rPr>
              <a:t>$1769</a:t>
            </a:r>
            <a:r>
              <a:rPr kumimoji="0" 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CC0000"/>
                </a:solidFill>
                <a:effectLst/>
                <a:uLnTx/>
                <a:uFillTx/>
                <a:latin typeface="+mn-lt"/>
                <a:ea typeface="+mn-ea"/>
              </a:rPr>
              <a:t>	</a:t>
            </a:r>
            <a:r>
              <a:rPr kumimoji="0" lang="en-US" sz="1200" b="1" i="0" u="none" strike="noStrike" kern="0" cap="none" spc="0" normalizeH="0" baseline="0" noProof="0" dirty="0" smtClean="0">
                <a:ln>
                  <a:noFill/>
                </a:ln>
                <a:solidFill>
                  <a:srgbClr val="CC0000"/>
                </a:solidFill>
                <a:effectLst/>
                <a:uLnTx/>
                <a:uFillTx/>
                <a:latin typeface="+mn-lt"/>
                <a:ea typeface="+mn-ea"/>
              </a:rPr>
              <a:t>Ultra</a:t>
            </a:r>
            <a:r>
              <a:rPr kumimoji="0" 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CC0000"/>
                </a:solidFill>
                <a:effectLst/>
                <a:uLnTx/>
                <a:uFillTx/>
                <a:latin typeface="+mn-lt"/>
                <a:ea typeface="+mn-ea"/>
              </a:rPr>
              <a:t> </a:t>
            </a:r>
            <a:r>
              <a:rPr kumimoji="0" lang="en-US" sz="1200" b="1" i="0" u="none" strike="noStrike" kern="0" cap="none" spc="0" normalizeH="0" baseline="0" noProof="0" dirty="0" smtClean="0">
                <a:ln>
                  <a:noFill/>
                </a:ln>
                <a:solidFill>
                  <a:srgbClr val="CC0000"/>
                </a:solidFill>
                <a:effectLst/>
                <a:uLnTx/>
                <a:uFillTx/>
                <a:latin typeface="+mn-lt"/>
                <a:ea typeface="+mn-ea"/>
              </a:rPr>
              <a:t>High</a:t>
            </a:r>
            <a:r>
              <a:rPr kumimoji="0" 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CC0000"/>
                </a:solidFill>
                <a:effectLst/>
                <a:uLnTx/>
                <a:uFillTx/>
                <a:latin typeface="+mn-lt"/>
                <a:ea typeface="+mn-ea"/>
              </a:rPr>
              <a:t>	</a:t>
            </a:r>
            <a:r>
              <a:rPr kumimoji="0" lang="en-US" sz="1200" b="1" i="0" u="none" strike="noStrike" kern="0" cap="none" spc="0" normalizeH="0" baseline="0" noProof="0" dirty="0" err="1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+mn-lt"/>
                <a:ea typeface="+mn-ea"/>
              </a:rPr>
              <a:t>Quadro</a:t>
            </a:r>
            <a:r>
              <a:rPr kumimoji="0" lang="en-US" sz="1200" b="1" i="0" u="none" strike="noStrike" kern="0" cap="none" spc="0" normalizeH="0" baseline="0" noProof="0" dirty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+mn-lt"/>
                <a:ea typeface="+mn-ea"/>
              </a:rPr>
              <a:t> 5000</a:t>
            </a:r>
            <a:r>
              <a:rPr kumimoji="0" 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CC0000"/>
                </a:solidFill>
                <a:effectLst/>
                <a:uLnTx/>
                <a:uFillTx/>
                <a:latin typeface="+mn-lt"/>
                <a:ea typeface="+mn-ea"/>
              </a:rPr>
              <a:t>	</a:t>
            </a:r>
            <a:r>
              <a:rPr kumimoji="0" lang="en-US" sz="1200" b="1" i="0" u="none" strike="noStrike" kern="0" cap="none" spc="0" normalizeH="0" baseline="0" noProof="0" dirty="0" smtClean="0">
                <a:ln>
                  <a:noFill/>
                </a:ln>
                <a:solidFill>
                  <a:srgbClr val="CC0000"/>
                </a:solidFill>
                <a:effectLst/>
                <a:uLnTx/>
                <a:uFillTx/>
                <a:latin typeface="+mn-lt"/>
                <a:ea typeface="+mn-ea"/>
              </a:rPr>
              <a:t>2.5GB	120 GB/sec</a:t>
            </a:r>
          </a:p>
          <a:p>
            <a:pPr marL="901700" marR="0" lvl="2" indent="-11430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20000"/>
              </a:spcAft>
              <a:buClr>
                <a:schemeClr val="tx1">
                  <a:lumMod val="65000"/>
                  <a:lumOff val="35000"/>
                </a:schemeClr>
              </a:buClr>
              <a:buSzPct val="95000"/>
              <a:tabLst>
                <a:tab pos="1143000" algn="l"/>
                <a:tab pos="1892300" algn="l"/>
                <a:tab pos="2971800" algn="l"/>
                <a:tab pos="4572000" algn="l"/>
              </a:tabLst>
              <a:defRPr/>
            </a:pPr>
            <a:endParaRPr kumimoji="0" lang="en-US" sz="1200" b="1" i="0" u="none" strike="noStrike" kern="0" cap="none" spc="0" normalizeH="0" baseline="0" noProof="0" dirty="0" smtClean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+mn-lt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8295747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 animBg="1"/>
      <p:bldP spid="6" grpId="0" animBg="1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PhotoView</a:t>
            </a:r>
            <a:r>
              <a:rPr lang="en-US" dirty="0" smtClean="0"/>
              <a:t> 360 – Caustics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1600" dirty="0" smtClean="0"/>
              <a:t>Indirect caustics – caustics from indirect (image based / HDR) lighting</a:t>
            </a:r>
          </a:p>
          <a:p>
            <a:r>
              <a:rPr lang="en-US" sz="1600" dirty="0" smtClean="0"/>
              <a:t>Direct caustics – caustics from direct/physical lights (point, spot)</a:t>
            </a:r>
          </a:p>
          <a:p>
            <a:r>
              <a:rPr lang="en-US" sz="1600" dirty="0" smtClean="0"/>
              <a:t>Refractive caustics – caustics resulting from refracted light through transparent objects</a:t>
            </a:r>
          </a:p>
          <a:p>
            <a:r>
              <a:rPr lang="en-US" sz="1600" dirty="0" smtClean="0"/>
              <a:t>Reflective caustics – caustics resulting from reflected light off reflective surfaces</a:t>
            </a:r>
          </a:p>
          <a:p>
            <a:endParaRPr lang="en-US" sz="1600" dirty="0"/>
          </a:p>
          <a:p>
            <a:r>
              <a:rPr lang="en-US" sz="1600" dirty="0" err="1" smtClean="0"/>
              <a:t>PhotoView</a:t>
            </a:r>
            <a:r>
              <a:rPr lang="en-US" sz="1600" dirty="0" smtClean="0"/>
              <a:t> 360 always gives indirect, refractive caustics</a:t>
            </a:r>
          </a:p>
          <a:p>
            <a:pPr lvl="1"/>
            <a:r>
              <a:rPr lang="en-US" sz="1600" dirty="0" smtClean="0"/>
              <a:t>Can be subtle, depending on the HDR environment image being used</a:t>
            </a:r>
          </a:p>
          <a:p>
            <a:pPr lvl="1"/>
            <a:r>
              <a:rPr lang="en-US" sz="1600" dirty="0" smtClean="0"/>
              <a:t>Currently cannot enable indirect, reflective caustics</a:t>
            </a:r>
          </a:p>
          <a:p>
            <a:r>
              <a:rPr lang="en-US" sz="1600" dirty="0" smtClean="0"/>
              <a:t>Direct caustics (refractive and reflective) can be optionally enabled</a:t>
            </a:r>
          </a:p>
          <a:p>
            <a:pPr lvl="1"/>
            <a:r>
              <a:rPr lang="en-US" sz="1600" dirty="0" smtClean="0"/>
              <a:t>Requirements</a:t>
            </a:r>
          </a:p>
          <a:p>
            <a:pPr lvl="2"/>
            <a:r>
              <a:rPr lang="en-US" sz="1200" dirty="0" smtClean="0"/>
              <a:t>Real floor appearance (shadow catcher doesn’t receive direct caustics)</a:t>
            </a:r>
          </a:p>
          <a:p>
            <a:pPr lvl="2"/>
            <a:r>
              <a:rPr lang="en-US" sz="1200" dirty="0" smtClean="0"/>
              <a:t>A physical spot or point light enabled in </a:t>
            </a:r>
            <a:r>
              <a:rPr lang="en-US" sz="1200" dirty="0" err="1" smtClean="0"/>
              <a:t>photoview</a:t>
            </a:r>
            <a:endParaRPr lang="en-US" sz="1200" dirty="0" smtClean="0"/>
          </a:p>
          <a:p>
            <a:pPr lvl="2"/>
            <a:r>
              <a:rPr lang="en-US" sz="1200" dirty="0" smtClean="0"/>
              <a:t>FINAL RENDER ONLY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13623437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PhotoView</a:t>
            </a:r>
            <a:r>
              <a:rPr lang="en-US" dirty="0" smtClean="0"/>
              <a:t> 360 - Caustics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Direct caustics are enabled in </a:t>
            </a:r>
            <a:r>
              <a:rPr lang="en-US" dirty="0" err="1" smtClean="0"/>
              <a:t>PhotoView</a:t>
            </a:r>
            <a:r>
              <a:rPr lang="en-US" dirty="0" smtClean="0"/>
              <a:t> options</a:t>
            </a:r>
          </a:p>
          <a:p>
            <a:r>
              <a:rPr lang="en-US" dirty="0" smtClean="0"/>
              <a:t>Recall from </a:t>
            </a:r>
            <a:r>
              <a:rPr lang="en-US" dirty="0" err="1" smtClean="0"/>
              <a:t>PhotoWorks</a:t>
            </a:r>
            <a:r>
              <a:rPr lang="en-US" dirty="0" smtClean="0"/>
              <a:t>…specify whether a given appearance cast and/or receive caustics, as well as set a physical light to cast # photon energy</a:t>
            </a:r>
            <a:endParaRPr lang="en-US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2235448"/>
            <a:ext cx="3134448" cy="439395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9600" y="2249760"/>
            <a:ext cx="3177385" cy="437964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3"/>
          <p:cNvSpPr/>
          <p:nvPr/>
        </p:nvSpPr>
        <p:spPr bwMode="auto">
          <a:xfrm>
            <a:off x="563270" y="5776570"/>
            <a:ext cx="1341120" cy="381000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108" charset="0"/>
              <a:ea typeface="ＭＳ Ｐゴシック" pitchFamily="108" charset="-128"/>
              <a:cs typeface="ＭＳ Ｐゴシック" pitchFamily="108" charset="-128"/>
            </a:endParaRPr>
          </a:p>
        </p:txBody>
      </p:sp>
      <p:sp>
        <p:nvSpPr>
          <p:cNvPr id="7" name="Rectangle 6"/>
          <p:cNvSpPr/>
          <p:nvPr/>
        </p:nvSpPr>
        <p:spPr bwMode="auto">
          <a:xfrm>
            <a:off x="4393996" y="6186830"/>
            <a:ext cx="1341120" cy="381000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108" charset="0"/>
              <a:ea typeface="ＭＳ Ｐゴシック" pitchFamily="108" charset="-128"/>
              <a:cs typeface="ＭＳ Ｐゴシック" pitchFamily="108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319279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PhotoView</a:t>
            </a:r>
            <a:r>
              <a:rPr lang="en-US" dirty="0" smtClean="0"/>
              <a:t> 360 - Caustics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8214" y="1219200"/>
            <a:ext cx="6707572" cy="51816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737343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PhotoView</a:t>
            </a:r>
            <a:r>
              <a:rPr lang="en-US" dirty="0"/>
              <a:t> 360 - Caustics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8214" y="1219200"/>
            <a:ext cx="6707572" cy="51816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4998006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PhotoView</a:t>
            </a:r>
            <a:r>
              <a:rPr lang="en-US" dirty="0"/>
              <a:t> 360 - Caustics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8214" y="1219200"/>
            <a:ext cx="6707572" cy="51816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755179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PhotoView</a:t>
            </a:r>
            <a:r>
              <a:rPr lang="en-US" dirty="0"/>
              <a:t> 360 - Caustics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8214" y="1219200"/>
            <a:ext cx="6707572" cy="51816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2922873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PhotoView</a:t>
            </a:r>
            <a:r>
              <a:rPr lang="en-US" dirty="0"/>
              <a:t> 360 - Caustics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8214" y="1219200"/>
            <a:ext cx="6707572" cy="51816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730343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PhotoView</a:t>
            </a:r>
            <a:r>
              <a:rPr lang="en-US" dirty="0"/>
              <a:t> 360 - Caustics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8214" y="1219200"/>
            <a:ext cx="6707572" cy="51816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8657236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PhotoView</a:t>
            </a:r>
            <a:r>
              <a:rPr lang="en-US" dirty="0"/>
              <a:t> 360 - Caustics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7007" y="1219200"/>
            <a:ext cx="6709985" cy="51816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000" y="1219200"/>
            <a:ext cx="6870023" cy="51525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73980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304800" y="76200"/>
            <a:ext cx="6858000" cy="685800"/>
          </a:xfrm>
        </p:spPr>
        <p:txBody>
          <a:bodyPr>
            <a:normAutofit/>
          </a:bodyPr>
          <a:lstStyle/>
          <a:p>
            <a:r>
              <a:rPr lang="en-US" dirty="0" smtClean="0"/>
              <a:t>Appearances – Two Types; Procedural and Textural</a:t>
            </a:r>
            <a:endParaRPr lang="en-US" dirty="0"/>
          </a:p>
        </p:txBody>
      </p:sp>
      <p:sp>
        <p:nvSpPr>
          <p:cNvPr id="2969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66725" y="1143000"/>
            <a:ext cx="8054975" cy="4613275"/>
          </a:xfrm>
        </p:spPr>
        <p:txBody>
          <a:bodyPr/>
          <a:lstStyle/>
          <a:p>
            <a:r>
              <a:rPr lang="en-US" sz="2000" dirty="0" smtClean="0"/>
              <a:t>Procedural Appearances</a:t>
            </a:r>
          </a:p>
          <a:p>
            <a:pPr lvl="1"/>
            <a:r>
              <a:rPr lang="en-US" sz="2000" dirty="0" smtClean="0"/>
              <a:t>Color (RGB value) uniformly defines appearance.</a:t>
            </a:r>
          </a:p>
          <a:p>
            <a:pPr lvl="2"/>
            <a:r>
              <a:rPr lang="en-US" sz="1600" dirty="0" smtClean="0"/>
              <a:t>Can consist of primary and secondary colors</a:t>
            </a:r>
          </a:p>
          <a:p>
            <a:r>
              <a:rPr lang="en-US" sz="2000" dirty="0"/>
              <a:t>Textural </a:t>
            </a:r>
            <a:r>
              <a:rPr lang="en-US" sz="2000" dirty="0" smtClean="0"/>
              <a:t>Appearances</a:t>
            </a:r>
          </a:p>
          <a:p>
            <a:pPr lvl="1"/>
            <a:r>
              <a:rPr lang="en-US" sz="2000" dirty="0" smtClean="0"/>
              <a:t>2D </a:t>
            </a:r>
            <a:r>
              <a:rPr lang="en-US" sz="2000" dirty="0"/>
              <a:t>image defines </a:t>
            </a:r>
            <a:r>
              <a:rPr lang="en-US" sz="2000" dirty="0" smtClean="0"/>
              <a:t>appearance.</a:t>
            </a:r>
          </a:p>
          <a:p>
            <a:pPr lvl="1"/>
            <a:r>
              <a:rPr lang="en-US" sz="2000" dirty="0"/>
              <a:t>Textural Appearances must be mapped to their correct size/orientation/location</a:t>
            </a:r>
            <a:r>
              <a:rPr lang="en-US" sz="2000" dirty="0" smtClean="0"/>
              <a:t>.</a:t>
            </a:r>
          </a:p>
          <a:p>
            <a:r>
              <a:rPr lang="en-US" sz="2000" dirty="0" smtClean="0"/>
              <a:t>A procedural appearance that uses a surface finish must also be mapped.</a:t>
            </a:r>
            <a:endParaRPr lang="en-US" sz="2000" dirty="0"/>
          </a:p>
        </p:txBody>
      </p:sp>
      <p:sp>
        <p:nvSpPr>
          <p:cNvPr id="29701" name="Line 10"/>
          <p:cNvSpPr>
            <a:spLocks noChangeShapeType="1"/>
          </p:cNvSpPr>
          <p:nvPr/>
        </p:nvSpPr>
        <p:spPr bwMode="auto">
          <a:xfrm flipV="1">
            <a:off x="5334000" y="4572000"/>
            <a:ext cx="1219200" cy="1524000"/>
          </a:xfrm>
          <a:prstGeom prst="line">
            <a:avLst/>
          </a:prstGeom>
          <a:noFill/>
          <a:ln w="9525">
            <a:noFill/>
            <a:round/>
            <a:headEnd type="none" w="sm" len="sm"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9703" name="AutoShape 14"/>
          <p:cNvSpPr>
            <a:spLocks noChangeArrowheads="1"/>
          </p:cNvSpPr>
          <p:nvPr/>
        </p:nvSpPr>
        <p:spPr bwMode="auto">
          <a:xfrm>
            <a:off x="6858000" y="4419600"/>
            <a:ext cx="1447800" cy="1295400"/>
          </a:xfrm>
          <a:prstGeom prst="wedgeRectCallout">
            <a:avLst>
              <a:gd name="adj1" fmla="val -43750"/>
              <a:gd name="adj2" fmla="val 70000"/>
            </a:avLst>
          </a:prstGeom>
          <a:noFill/>
          <a:ln w="9525" algn="ctr">
            <a:noFill/>
            <a:miter lim="800000"/>
            <a:headEnd type="none" w="sm" len="sm"/>
            <a:tailEnd/>
          </a:ln>
        </p:spPr>
        <p:txBody>
          <a:bodyPr/>
          <a:lstStyle/>
          <a:p>
            <a:pPr algn="ctr"/>
            <a:endParaRPr lang="en-US"/>
          </a:p>
        </p:txBody>
      </p:sp>
      <p:sp>
        <p:nvSpPr>
          <p:cNvPr id="29704" name="AutoShape 15"/>
          <p:cNvSpPr>
            <a:spLocks noChangeArrowheads="1"/>
          </p:cNvSpPr>
          <p:nvPr/>
        </p:nvSpPr>
        <p:spPr bwMode="auto">
          <a:xfrm>
            <a:off x="6705600" y="4038600"/>
            <a:ext cx="1524000" cy="1524000"/>
          </a:xfrm>
          <a:prstGeom prst="wedgeRectCallout">
            <a:avLst>
              <a:gd name="adj1" fmla="val -43750"/>
              <a:gd name="adj2" fmla="val 70000"/>
            </a:avLst>
          </a:prstGeom>
          <a:noFill/>
          <a:ln w="9525" algn="ctr">
            <a:noFill/>
            <a:miter lim="800000"/>
            <a:headEnd type="none" w="sm" len="sm"/>
            <a:tailEnd/>
          </a:ln>
        </p:spPr>
        <p:txBody>
          <a:bodyPr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2817892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6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6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96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96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96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96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969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969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4455" y="1600200"/>
            <a:ext cx="4874145" cy="37568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304800" y="76200"/>
            <a:ext cx="6858000" cy="685800"/>
          </a:xfrm>
        </p:spPr>
        <p:txBody>
          <a:bodyPr>
            <a:normAutofit/>
          </a:bodyPr>
          <a:lstStyle/>
          <a:p>
            <a:r>
              <a:rPr lang="en-US" dirty="0" smtClean="0"/>
              <a:t>Appearances – Two Types; Procedural and Textural</a:t>
            </a:r>
            <a:endParaRPr lang="en-US" dirty="0"/>
          </a:p>
        </p:txBody>
      </p:sp>
      <p:sp>
        <p:nvSpPr>
          <p:cNvPr id="3072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571500" y="1046162"/>
            <a:ext cx="7962900" cy="782638"/>
          </a:xfrm>
        </p:spPr>
        <p:txBody>
          <a:bodyPr/>
          <a:lstStyle/>
          <a:p>
            <a:pPr marL="0" indent="0" eaLnBrk="1" hangingPunct="1">
              <a:buFont typeface="Wingdings" pitchFamily="2" charset="2"/>
              <a:buNone/>
            </a:pPr>
            <a:r>
              <a:rPr lang="en-US" sz="2000" dirty="0" smtClean="0"/>
              <a:t>2010 used different thumbnails to represent procedural and textural appearances</a:t>
            </a:r>
          </a:p>
        </p:txBody>
      </p:sp>
      <p:grpSp>
        <p:nvGrpSpPr>
          <p:cNvPr id="2" name="Group 1"/>
          <p:cNvGrpSpPr/>
          <p:nvPr/>
        </p:nvGrpSpPr>
        <p:grpSpPr>
          <a:xfrm>
            <a:off x="1752600" y="1817687"/>
            <a:ext cx="4876800" cy="3287713"/>
            <a:chOff x="1371600" y="1447800"/>
            <a:chExt cx="7043738" cy="4595813"/>
          </a:xfrm>
        </p:grpSpPr>
        <p:pic>
          <p:nvPicPr>
            <p:cNvPr id="30726" name="Picture 8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6705600" y="3048000"/>
              <a:ext cx="1676400" cy="1619250"/>
            </a:xfrm>
            <a:prstGeom prst="rect">
              <a:avLst/>
            </a:prstGeom>
            <a:noFill/>
            <a:ln w="9525" algn="ctr">
              <a:noFill/>
              <a:miter lim="800000"/>
              <a:headEnd type="none" w="sm" len="sm"/>
              <a:tailEnd/>
            </a:ln>
          </p:spPr>
        </p:pic>
        <p:pic>
          <p:nvPicPr>
            <p:cNvPr id="30727" name="Picture 11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1371600" y="1447800"/>
              <a:ext cx="5181600" cy="4595813"/>
            </a:xfrm>
            <a:prstGeom prst="rect">
              <a:avLst/>
            </a:prstGeom>
            <a:noFill/>
            <a:ln w="9525" algn="ctr">
              <a:noFill/>
              <a:miter lim="800000"/>
              <a:headEnd type="none" w="sm" len="sm"/>
              <a:tailEnd/>
            </a:ln>
          </p:spPr>
        </p:pic>
        <p:sp>
          <p:nvSpPr>
            <p:cNvPr id="30728" name="AutoShape 12"/>
            <p:cNvSpPr>
              <a:spLocks noChangeArrowheads="1"/>
            </p:cNvSpPr>
            <p:nvPr/>
          </p:nvSpPr>
          <p:spPr bwMode="auto">
            <a:xfrm>
              <a:off x="6662738" y="2982913"/>
              <a:ext cx="1752600" cy="1752600"/>
            </a:xfrm>
            <a:prstGeom prst="wedgeRectCallout">
              <a:avLst>
                <a:gd name="adj1" fmla="val -84690"/>
                <a:gd name="adj2" fmla="val 68389"/>
              </a:avLst>
            </a:prstGeom>
            <a:noFill/>
            <a:ln w="25400" algn="ctr">
              <a:solidFill>
                <a:schemeClr val="tx1"/>
              </a:solidFill>
              <a:miter lim="800000"/>
              <a:headEnd type="none" w="sm" len="sm"/>
              <a:tailEnd/>
            </a:ln>
          </p:spPr>
          <p:txBody>
            <a:bodyPr/>
            <a:lstStyle/>
            <a:p>
              <a:pPr algn="ctr"/>
              <a:endParaRPr lang="en-US"/>
            </a:p>
          </p:txBody>
        </p:sp>
      </p:grpSp>
      <p:grpSp>
        <p:nvGrpSpPr>
          <p:cNvPr id="9" name="Group 8"/>
          <p:cNvGrpSpPr/>
          <p:nvPr/>
        </p:nvGrpSpPr>
        <p:grpSpPr>
          <a:xfrm>
            <a:off x="753268" y="1752600"/>
            <a:ext cx="5114132" cy="3453435"/>
            <a:chOff x="1676400" y="1905000"/>
            <a:chExt cx="6858000" cy="4448175"/>
          </a:xfrm>
        </p:grpSpPr>
        <p:pic>
          <p:nvPicPr>
            <p:cNvPr id="10" name="Picture 13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1676400" y="1905000"/>
              <a:ext cx="4800600" cy="4448175"/>
            </a:xfrm>
            <a:prstGeom prst="rect">
              <a:avLst/>
            </a:prstGeom>
            <a:noFill/>
            <a:ln w="9525" algn="ctr">
              <a:noFill/>
              <a:miter lim="800000"/>
              <a:headEnd type="none" w="sm" len="sm"/>
              <a:tailEnd/>
            </a:ln>
          </p:spPr>
        </p:pic>
        <p:sp>
          <p:nvSpPr>
            <p:cNvPr id="11" name="AutoShape 17"/>
            <p:cNvSpPr>
              <a:spLocks noChangeArrowheads="1"/>
            </p:cNvSpPr>
            <p:nvPr/>
          </p:nvSpPr>
          <p:spPr bwMode="auto">
            <a:xfrm>
              <a:off x="6553200" y="3686175"/>
              <a:ext cx="1981200" cy="1600200"/>
            </a:xfrm>
            <a:prstGeom prst="wedgeRectCallout">
              <a:avLst>
                <a:gd name="adj1" fmla="val -76843"/>
                <a:gd name="adj2" fmla="val 79662"/>
              </a:avLst>
            </a:prstGeom>
            <a:noFill/>
            <a:ln w="25400" algn="ctr">
              <a:solidFill>
                <a:schemeClr val="tx1"/>
              </a:solidFill>
              <a:miter lim="800000"/>
              <a:headEnd type="none" w="sm" len="sm"/>
              <a:tailEnd/>
            </a:ln>
          </p:spPr>
          <p:txBody>
            <a:bodyPr/>
            <a:lstStyle/>
            <a:p>
              <a:pPr algn="ctr"/>
              <a:endParaRPr lang="en-US"/>
            </a:p>
          </p:txBody>
        </p:sp>
        <p:pic>
          <p:nvPicPr>
            <p:cNvPr id="12" name="Picture 18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6629400" y="3762375"/>
              <a:ext cx="1828800" cy="1471613"/>
            </a:xfrm>
            <a:prstGeom prst="rect">
              <a:avLst/>
            </a:prstGeom>
            <a:noFill/>
            <a:ln w="9525" algn="ctr">
              <a:noFill/>
              <a:miter lim="800000"/>
              <a:headEnd type="none" w="sm" len="sm"/>
              <a:tailEnd/>
            </a:ln>
          </p:spPr>
        </p:pic>
      </p:grpSp>
      <p:sp>
        <p:nvSpPr>
          <p:cNvPr id="13" name="Rectangle 3"/>
          <p:cNvSpPr txBox="1">
            <a:spLocks noChangeArrowheads="1"/>
          </p:cNvSpPr>
          <p:nvPr/>
        </p:nvSpPr>
        <p:spPr bwMode="auto">
          <a:xfrm>
            <a:off x="571500" y="5389562"/>
            <a:ext cx="8115300" cy="858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164592" indent="-164592" algn="l" rtl="0" eaLnBrk="1" fontAlgn="base" hangingPunct="1">
              <a:lnSpc>
                <a:spcPct val="105000"/>
              </a:lnSpc>
              <a:spcBef>
                <a:spcPts val="432"/>
              </a:spcBef>
              <a:spcAft>
                <a:spcPct val="20000"/>
              </a:spcAft>
              <a:buFont typeface="Arial"/>
              <a:buChar char="•"/>
              <a:defRPr>
                <a:solidFill>
                  <a:srgbClr val="595959"/>
                </a:solidFill>
                <a:latin typeface="+mn-lt"/>
                <a:ea typeface="+mn-ea"/>
                <a:cs typeface="+mn-cs"/>
              </a:defRPr>
            </a:lvl1pPr>
            <a:lvl2pPr marL="571500" indent="-165100" algn="l" rtl="0" eaLnBrk="1" fontAlgn="base" hangingPunct="1">
              <a:lnSpc>
                <a:spcPct val="90000"/>
              </a:lnSpc>
              <a:spcBef>
                <a:spcPct val="40000"/>
              </a:spcBef>
              <a:spcAft>
                <a:spcPct val="20000"/>
              </a:spcAft>
              <a:buClr>
                <a:schemeClr val="tx1">
                  <a:lumMod val="65000"/>
                  <a:lumOff val="35000"/>
                </a:schemeClr>
              </a:buClr>
              <a:buSzPct val="80000"/>
              <a:buFont typeface="Wingdings" charset="2"/>
              <a:buChar char="§"/>
              <a:defRPr>
                <a:solidFill>
                  <a:srgbClr val="595959"/>
                </a:solidFill>
                <a:latin typeface="+mn-lt"/>
                <a:ea typeface="+mn-ea"/>
              </a:defRPr>
            </a:lvl2pPr>
            <a:lvl3pPr marL="901700" indent="-114300" algn="l" rtl="0" eaLnBrk="1" fontAlgn="base" hangingPunct="1">
              <a:lnSpc>
                <a:spcPct val="90000"/>
              </a:lnSpc>
              <a:spcBef>
                <a:spcPct val="20000"/>
              </a:spcBef>
              <a:spcAft>
                <a:spcPct val="20000"/>
              </a:spcAft>
              <a:buClr>
                <a:schemeClr val="tx1">
                  <a:lumMod val="65000"/>
                  <a:lumOff val="35000"/>
                </a:schemeClr>
              </a:buClr>
              <a:buSzPct val="95000"/>
              <a:buFont typeface="Lucida Grande"/>
              <a:buChar char="−"/>
              <a:defRPr sz="1400">
                <a:solidFill>
                  <a:srgbClr val="595959"/>
                </a:solidFill>
                <a:latin typeface="+mn-lt"/>
                <a:ea typeface="+mn-ea"/>
              </a:defRPr>
            </a:lvl3pPr>
            <a:lvl4pPr marL="1257300" indent="-177800" algn="l" rtl="0" eaLnBrk="1" fontAlgn="base" hangingPunct="1">
              <a:lnSpc>
                <a:spcPct val="90000"/>
              </a:lnSpc>
              <a:spcBef>
                <a:spcPct val="20000"/>
              </a:spcBef>
              <a:spcAft>
                <a:spcPct val="20000"/>
              </a:spcAft>
              <a:buClr>
                <a:schemeClr val="tx1">
                  <a:lumMod val="65000"/>
                  <a:lumOff val="35000"/>
                </a:schemeClr>
              </a:buClr>
              <a:buSzPct val="95000"/>
              <a:buFont typeface="Lucida Grande"/>
              <a:buChar char="−"/>
              <a:defRPr sz="1200">
                <a:solidFill>
                  <a:srgbClr val="595959"/>
                </a:solidFill>
                <a:latin typeface="+mn-lt"/>
                <a:ea typeface="+mn-ea"/>
              </a:defRPr>
            </a:lvl4pPr>
            <a:lvl5pPr marL="1549400" indent="-177800" algn="l" rtl="0" eaLnBrk="1" fontAlgn="base" hangingPunct="1">
              <a:lnSpc>
                <a:spcPct val="90000"/>
              </a:lnSpc>
              <a:spcBef>
                <a:spcPct val="20000"/>
              </a:spcBef>
              <a:spcAft>
                <a:spcPct val="20000"/>
              </a:spcAft>
              <a:buClr>
                <a:schemeClr val="tx1">
                  <a:lumMod val="65000"/>
                  <a:lumOff val="35000"/>
                </a:schemeClr>
              </a:buClr>
              <a:buSzPct val="95000"/>
              <a:buFont typeface="Lucida Grande"/>
              <a:buChar char="−"/>
              <a:defRPr sz="1200">
                <a:solidFill>
                  <a:srgbClr val="595959"/>
                </a:solidFill>
                <a:latin typeface="+mn-lt"/>
                <a:ea typeface="+mn-ea"/>
              </a:defRPr>
            </a:lvl5pPr>
            <a:lvl6pPr marL="2006600" indent="-177800" algn="l" rtl="0" eaLnBrk="1" fontAlgn="base" hangingPunct="1">
              <a:lnSpc>
                <a:spcPct val="90000"/>
              </a:lnSpc>
              <a:spcBef>
                <a:spcPct val="20000"/>
              </a:spcBef>
              <a:spcAft>
                <a:spcPct val="20000"/>
              </a:spcAft>
              <a:buChar char="–"/>
              <a:defRPr sz="1200">
                <a:solidFill>
                  <a:schemeClr val="folHlink"/>
                </a:solidFill>
                <a:latin typeface="+mn-lt"/>
                <a:ea typeface="+mn-ea"/>
              </a:defRPr>
            </a:lvl6pPr>
            <a:lvl7pPr marL="2463800" indent="-177800" algn="l" rtl="0" eaLnBrk="1" fontAlgn="base" hangingPunct="1">
              <a:lnSpc>
                <a:spcPct val="90000"/>
              </a:lnSpc>
              <a:spcBef>
                <a:spcPct val="20000"/>
              </a:spcBef>
              <a:spcAft>
                <a:spcPct val="20000"/>
              </a:spcAft>
              <a:buChar char="–"/>
              <a:defRPr sz="1200">
                <a:solidFill>
                  <a:schemeClr val="folHlink"/>
                </a:solidFill>
                <a:latin typeface="+mn-lt"/>
                <a:ea typeface="+mn-ea"/>
              </a:defRPr>
            </a:lvl7pPr>
            <a:lvl8pPr marL="2921000" indent="-177800" algn="l" rtl="0" eaLnBrk="1" fontAlgn="base" hangingPunct="1">
              <a:lnSpc>
                <a:spcPct val="90000"/>
              </a:lnSpc>
              <a:spcBef>
                <a:spcPct val="20000"/>
              </a:spcBef>
              <a:spcAft>
                <a:spcPct val="20000"/>
              </a:spcAft>
              <a:buChar char="–"/>
              <a:defRPr sz="1200">
                <a:solidFill>
                  <a:schemeClr val="folHlink"/>
                </a:solidFill>
                <a:latin typeface="+mn-lt"/>
                <a:ea typeface="+mn-ea"/>
              </a:defRPr>
            </a:lvl8pPr>
            <a:lvl9pPr marL="3378200" indent="-177800" algn="l" rtl="0" eaLnBrk="1" fontAlgn="base" hangingPunct="1">
              <a:lnSpc>
                <a:spcPct val="90000"/>
              </a:lnSpc>
              <a:spcBef>
                <a:spcPct val="20000"/>
              </a:spcBef>
              <a:spcAft>
                <a:spcPct val="20000"/>
              </a:spcAft>
              <a:buChar char="–"/>
              <a:defRPr sz="1200">
                <a:solidFill>
                  <a:schemeClr val="folHlink"/>
                </a:solidFill>
                <a:latin typeface="+mn-lt"/>
                <a:ea typeface="+mn-ea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000" dirty="0" smtClean="0"/>
              <a:t>2011 uses the same thumbnails.</a:t>
            </a:r>
          </a:p>
          <a:p>
            <a:pPr marL="0" indent="0">
              <a:buFont typeface="Wingdings" pitchFamily="2" charset="2"/>
              <a:buNone/>
            </a:pPr>
            <a:r>
              <a:rPr lang="en-US" sz="1200" b="1" dirty="0" smtClean="0">
                <a:solidFill>
                  <a:schemeClr val="tx2"/>
                </a:solidFill>
              </a:rPr>
              <a:t>Mapping for textural appearances is denoted by presence of mapping controls when editing the appearance.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908691" y="1752600"/>
            <a:ext cx="6976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2010</a:t>
            </a:r>
            <a:endParaRPr lang="en-US" dirty="0"/>
          </a:p>
        </p:txBody>
      </p:sp>
      <p:sp>
        <p:nvSpPr>
          <p:cNvPr id="15" name="TextBox 14"/>
          <p:cNvSpPr txBox="1"/>
          <p:nvPr/>
        </p:nvSpPr>
        <p:spPr>
          <a:xfrm>
            <a:off x="1862707" y="2089666"/>
            <a:ext cx="6805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2011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51433631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3" grpId="0"/>
      <p:bldP spid="15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8.5|6.8|7|12.2|12.5|10.8"/>
</p:tagLst>
</file>

<file path=ppt/theme/theme1.xml><?xml version="1.0" encoding="utf-8"?>
<a:theme xmlns:a="http://schemas.openxmlformats.org/drawingml/2006/main" name="SWW2010 PPT template [PPT2007]">
  <a:themeElements>
    <a:clrScheme name="SWW2011">
      <a:dk1>
        <a:srgbClr val="000000"/>
      </a:dk1>
      <a:lt1>
        <a:srgbClr val="FFFFFF"/>
      </a:lt1>
      <a:dk2>
        <a:srgbClr val="F68B1F"/>
      </a:dk2>
      <a:lt2>
        <a:srgbClr val="4E4E4E"/>
      </a:lt2>
      <a:accent1>
        <a:srgbClr val="00B6CE"/>
      </a:accent1>
      <a:accent2>
        <a:srgbClr val="DE4814"/>
      </a:accent2>
      <a:accent3>
        <a:srgbClr val="84587E"/>
      </a:accent3>
      <a:accent4>
        <a:srgbClr val="FFC64C"/>
      </a:accent4>
      <a:accent5>
        <a:srgbClr val="419B37"/>
      </a:accent5>
      <a:accent6>
        <a:srgbClr val="717479"/>
      </a:accent6>
      <a:hlink>
        <a:srgbClr val="00B6CE"/>
      </a:hlink>
      <a:folHlink>
        <a:srgbClr val="A4554E"/>
      </a:folHlink>
    </a:clrScheme>
    <a:fontScheme name="Blank Presentation">
      <a:majorFont>
        <a:latin typeface="Arial"/>
        <a:ea typeface="ＭＳ Ｐゴシック"/>
        <a:cs typeface="ＭＳ Ｐゴシック"/>
      </a:majorFont>
      <a:minorFont>
        <a:latin typeface="Arial"/>
        <a:ea typeface="ＭＳ Ｐゴシック"/>
        <a:cs typeface="ＭＳ Ｐゴシック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pitchFamily="108" charset="0"/>
            <a:ea typeface="ＭＳ Ｐゴシック" pitchFamily="108" charset="-128"/>
            <a:cs typeface="ＭＳ Ｐゴシック" pitchFamily="108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pitchFamily="108" charset="0"/>
            <a:ea typeface="ＭＳ Ｐゴシック" pitchFamily="108" charset="-128"/>
            <a:cs typeface="ＭＳ Ｐゴシック" pitchFamily="108" charset="-128"/>
          </a:defRPr>
        </a:defPPr>
      </a:lstStyle>
    </a:lnDef>
  </a:objectDefaults>
  <a:extraClrSchemeLst>
    <a:extraClrScheme>
      <a:clrScheme name="Blank Presentation 1">
        <a:dk1>
          <a:srgbClr val="27200A"/>
        </a:dk1>
        <a:lt1>
          <a:srgbClr val="FFFFFF"/>
        </a:lt1>
        <a:dk2>
          <a:srgbClr val="F98B1F"/>
        </a:dk2>
        <a:lt2>
          <a:srgbClr val="BABCBE"/>
        </a:lt2>
        <a:accent1>
          <a:srgbClr val="C9D6A6"/>
        </a:accent1>
        <a:accent2>
          <a:srgbClr val="F68B1F"/>
        </a:accent2>
        <a:accent3>
          <a:srgbClr val="FFFFFF"/>
        </a:accent3>
        <a:accent4>
          <a:srgbClr val="201A07"/>
        </a:accent4>
        <a:accent5>
          <a:srgbClr val="E1E8D0"/>
        </a:accent5>
        <a:accent6>
          <a:srgbClr val="DF7D1B"/>
        </a:accent6>
        <a:hlink>
          <a:srgbClr val="88CBDF"/>
        </a:hlink>
        <a:folHlink>
          <a:srgbClr val="AAA294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2011 Template</Template>
  <TotalTime>1503</TotalTime>
  <Words>2391</Words>
  <Application>Microsoft Office PowerPoint</Application>
  <PresentationFormat>On-screen Show (4:3)</PresentationFormat>
  <Paragraphs>420</Paragraphs>
  <Slides>78</Slides>
  <Notes>10</Notes>
  <HiddenSlides>0</HiddenSlides>
  <MMClips>4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78</vt:i4>
      </vt:variant>
    </vt:vector>
  </HeadingPairs>
  <TitlesOfParts>
    <vt:vector size="79" baseType="lpstr">
      <vt:lpstr>SWW2010 PPT template [PPT2007]</vt:lpstr>
      <vt:lpstr>Visualization 201 Creating Great Images Easily With RealView and PhotoView 360</vt:lpstr>
      <vt:lpstr>Presenter</vt:lpstr>
      <vt:lpstr>Random Tidbits</vt:lpstr>
      <vt:lpstr>What we’ll discuss</vt:lpstr>
      <vt:lpstr>Display Modes</vt:lpstr>
      <vt:lpstr>Display Modes</vt:lpstr>
      <vt:lpstr>Workstation Graphics – AMD / ATI and nVidia Offerings</vt:lpstr>
      <vt:lpstr>Appearances – Two Types; Procedural and Textural</vt:lpstr>
      <vt:lpstr>Appearances – Two Types; Procedural and Textural</vt:lpstr>
      <vt:lpstr>Appearances – Hierarchy</vt:lpstr>
      <vt:lpstr>Appearances - Applying</vt:lpstr>
      <vt:lpstr>Appearances - Applying</vt:lpstr>
      <vt:lpstr>Appearances – other ways of adding, editing, removing</vt:lpstr>
      <vt:lpstr>Appearances – other ways of adding, editing, removing</vt:lpstr>
      <vt:lpstr>Appearances – other ways of adding, editing, removing</vt:lpstr>
      <vt:lpstr>Appearances – other ways of adding, editing, removing</vt:lpstr>
      <vt:lpstr>Appearances – other ways of adding, editing, removing</vt:lpstr>
      <vt:lpstr>Appearances - ownership</vt:lpstr>
      <vt:lpstr>Appearances - ownership</vt:lpstr>
      <vt:lpstr>Appearances - ownership</vt:lpstr>
      <vt:lpstr>Texture and Decal mapping – mapping types explained</vt:lpstr>
      <vt:lpstr>Texture and Decal mapping – mapping types explained</vt:lpstr>
      <vt:lpstr>Texture and decal mapping – using the manipulator</vt:lpstr>
      <vt:lpstr>Decal mapping – some specifics</vt:lpstr>
      <vt:lpstr>Texture and decal mapping - example</vt:lpstr>
      <vt:lpstr>RealView and lights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2011: BIG CHANGES, BIG IMPROVEMENTS</vt:lpstr>
      <vt:lpstr>2011 General Changes – Display Manager</vt:lpstr>
      <vt:lpstr>2011 General Changes – Display Manager</vt:lpstr>
      <vt:lpstr>2011 General Changes – Decals and Scenes</vt:lpstr>
      <vt:lpstr>2011 General Changes – Scenes </vt:lpstr>
      <vt:lpstr>2011 General Changes – Custom appearances</vt:lpstr>
      <vt:lpstr>RealView Changes – Illumination Controls</vt:lpstr>
      <vt:lpstr>RealView Changes – Illumination Controls</vt:lpstr>
      <vt:lpstr>RealView Changes – Surface Finish Controls</vt:lpstr>
      <vt:lpstr>RealView Changes – Surface Finish Controls</vt:lpstr>
      <vt:lpstr>PhotoView 360 – some history</vt:lpstr>
      <vt:lpstr>PhotoView 360 – Derived from Modo</vt:lpstr>
      <vt:lpstr>PhotoView 360 – Derived from Modo</vt:lpstr>
      <vt:lpstr>PhotoView 360 – Derived from Modo</vt:lpstr>
      <vt:lpstr>PhotoView 360 – Derived from Modo</vt:lpstr>
      <vt:lpstr>PhotoView 360 – Derived from Modo</vt:lpstr>
      <vt:lpstr>PhotoView 360 – Derived from Modo</vt:lpstr>
      <vt:lpstr>PhotoView 360 – UI overview</vt:lpstr>
      <vt:lpstr>PhotoView 360 – UI overview</vt:lpstr>
      <vt:lpstr>PhotoView 360 – UI overview</vt:lpstr>
      <vt:lpstr>PhotoView 360 – Additional appearance controls</vt:lpstr>
      <vt:lpstr>PhotoView 360 – Luminous Intensity = 0</vt:lpstr>
      <vt:lpstr>PhotoView 360 – Luminous Intensity = 1.7 w/srm^2</vt:lpstr>
      <vt:lpstr>PhotoView 360 – Luminous Intensity = 10 w/srm^2</vt:lpstr>
      <vt:lpstr>PhotoView 360 – Additional appearance controls </vt:lpstr>
      <vt:lpstr>PhotoView 360 – Refraction Roughness</vt:lpstr>
      <vt:lpstr>PhotoView 360 – Additional appearance controls</vt:lpstr>
      <vt:lpstr>PhotoView 360 – Bump and Displacement</vt:lpstr>
      <vt:lpstr>PhotoView 360 – Bump and Displacement</vt:lpstr>
      <vt:lpstr>PhotoView 360 – Bump and Displacement</vt:lpstr>
      <vt:lpstr>PhotoView 360 – Bump and Displacement</vt:lpstr>
      <vt:lpstr>PhotoView 360 – Bump and Displacement</vt:lpstr>
      <vt:lpstr>PhotoView 360 – Additional scene controls</vt:lpstr>
      <vt:lpstr>PhotoView 360 – Physical Lights</vt:lpstr>
      <vt:lpstr>PhotoView 360 – Physical Lights</vt:lpstr>
      <vt:lpstr>PhotoView 360 – Contours</vt:lpstr>
      <vt:lpstr>PhotoView 360 – Contours</vt:lpstr>
      <vt:lpstr>PhotoView 360 – Caustics</vt:lpstr>
      <vt:lpstr>PhotoView 360 - Caustics</vt:lpstr>
      <vt:lpstr>PhotoView 360 - Caustics</vt:lpstr>
      <vt:lpstr>PhotoView 360 - Caustics</vt:lpstr>
      <vt:lpstr>PhotoView 360 - Caustics</vt:lpstr>
      <vt:lpstr>PhotoView 360 - Caustics</vt:lpstr>
      <vt:lpstr>PhotoView 360 - Caustics</vt:lpstr>
      <vt:lpstr>PhotoView 360 - Caustics</vt:lpstr>
      <vt:lpstr>PhotoView 360 - Caustics</vt:lpstr>
    </vt:vector>
  </TitlesOfParts>
  <Company>Solidworks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Visualization 201 Creating Great Images Easily With RealView and PhotoView 360</dc:title>
  <dc:creator>rbates</dc:creator>
  <cp:lastModifiedBy>rbates</cp:lastModifiedBy>
  <cp:revision>52</cp:revision>
  <dcterms:created xsi:type="dcterms:W3CDTF">2011-01-23T15:36:51Z</dcterms:created>
  <dcterms:modified xsi:type="dcterms:W3CDTF">2011-01-25T17:17:13Z</dcterms:modified>
</cp:coreProperties>
</file>